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5" r:id="rId2"/>
  </p:sldMasterIdLst>
  <p:notesMasterIdLst>
    <p:notesMasterId r:id="rId16"/>
  </p:notesMasterIdLst>
  <p:sldIdLst>
    <p:sldId id="430" r:id="rId3"/>
    <p:sldId id="728" r:id="rId4"/>
    <p:sldId id="752" r:id="rId5"/>
    <p:sldId id="753" r:id="rId6"/>
    <p:sldId id="749" r:id="rId7"/>
    <p:sldId id="750" r:id="rId8"/>
    <p:sldId id="279" r:id="rId9"/>
    <p:sldId id="754" r:id="rId10"/>
    <p:sldId id="755" r:id="rId11"/>
    <p:sldId id="756" r:id="rId12"/>
    <p:sldId id="757" r:id="rId13"/>
    <p:sldId id="759" r:id="rId14"/>
    <p:sldId id="758" r:id="rId15"/>
  </p:sldIdLst>
  <p:sldSz cx="10693400" cy="7561263"/>
  <p:notesSz cx="6797675" cy="9926638"/>
  <p:defaultTextStyle>
    <a:defPPr>
      <a:defRPr lang="ru-RU"/>
    </a:defPPr>
    <a:lvl1pPr algn="l" defTabSz="1042362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PF Din Text Comp Pro"/>
        <a:ea typeface="+mn-ea"/>
        <a:cs typeface="+mn-cs"/>
      </a:defRPr>
    </a:lvl1pPr>
    <a:lvl2pPr marL="520388" indent="-63461" algn="l" defTabSz="1042362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PF Din Text Comp Pro"/>
        <a:ea typeface="+mn-ea"/>
        <a:cs typeface="+mn-cs"/>
      </a:defRPr>
    </a:lvl2pPr>
    <a:lvl3pPr marL="1042362" indent="-128511" algn="l" defTabSz="1042362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PF Din Text Comp Pro"/>
        <a:ea typeface="+mn-ea"/>
        <a:cs typeface="+mn-cs"/>
      </a:defRPr>
    </a:lvl3pPr>
    <a:lvl4pPr marL="1562748" indent="-191973" algn="l" defTabSz="1042362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PF Din Text Comp Pro"/>
        <a:ea typeface="+mn-ea"/>
        <a:cs typeface="+mn-cs"/>
      </a:defRPr>
    </a:lvl4pPr>
    <a:lvl5pPr marL="2084723" indent="-257021" algn="l" defTabSz="1042362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PF Din Text Comp Pro"/>
        <a:ea typeface="+mn-ea"/>
        <a:cs typeface="+mn-cs"/>
      </a:defRPr>
    </a:lvl5pPr>
    <a:lvl6pPr marL="2284627" algn="l" defTabSz="913848" rtl="0" eaLnBrk="1" latinLnBrk="0" hangingPunct="1">
      <a:defRPr sz="2000" kern="1200">
        <a:solidFill>
          <a:schemeClr val="tx1"/>
        </a:solidFill>
        <a:latin typeface="PF Din Text Comp Pro"/>
        <a:ea typeface="+mn-ea"/>
        <a:cs typeface="+mn-cs"/>
      </a:defRPr>
    </a:lvl6pPr>
    <a:lvl7pPr marL="2741551" algn="l" defTabSz="913848" rtl="0" eaLnBrk="1" latinLnBrk="0" hangingPunct="1">
      <a:defRPr sz="2000" kern="1200">
        <a:solidFill>
          <a:schemeClr val="tx1"/>
        </a:solidFill>
        <a:latin typeface="PF Din Text Comp Pro"/>
        <a:ea typeface="+mn-ea"/>
        <a:cs typeface="+mn-cs"/>
      </a:defRPr>
    </a:lvl7pPr>
    <a:lvl8pPr marL="3198478" algn="l" defTabSz="913848" rtl="0" eaLnBrk="1" latinLnBrk="0" hangingPunct="1">
      <a:defRPr sz="2000" kern="1200">
        <a:solidFill>
          <a:schemeClr val="tx1"/>
        </a:solidFill>
        <a:latin typeface="PF Din Text Comp Pro"/>
        <a:ea typeface="+mn-ea"/>
        <a:cs typeface="+mn-cs"/>
      </a:defRPr>
    </a:lvl8pPr>
    <a:lvl9pPr marL="3655403" algn="l" defTabSz="913848" rtl="0" eaLnBrk="1" latinLnBrk="0" hangingPunct="1">
      <a:defRPr sz="2000" kern="1200">
        <a:solidFill>
          <a:schemeClr val="tx1"/>
        </a:solidFill>
        <a:latin typeface="PF Din Text Comp Pro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82">
          <p15:clr>
            <a:srgbClr val="A4A3A4"/>
          </p15:clr>
        </p15:guide>
        <p15:guide id="2" orient="horz" pos="1116">
          <p15:clr>
            <a:srgbClr val="A4A3A4"/>
          </p15:clr>
        </p15:guide>
        <p15:guide id="3" orient="horz" pos="348">
          <p15:clr>
            <a:srgbClr val="A4A3A4"/>
          </p15:clr>
        </p15:guide>
        <p15:guide id="4" orient="horz" pos="4470">
          <p15:clr>
            <a:srgbClr val="A4A3A4"/>
          </p15:clr>
        </p15:guide>
        <p15:guide id="5" pos="3368">
          <p15:clr>
            <a:srgbClr val="A4A3A4"/>
          </p15:clr>
        </p15:guide>
        <p15:guide id="6" pos="828">
          <p15:clr>
            <a:srgbClr val="A4A3A4"/>
          </p15:clr>
        </p15:guide>
        <p15:guide id="7" pos="1824">
          <p15:clr>
            <a:srgbClr val="A4A3A4"/>
          </p15:clr>
        </p15:guide>
        <p15:guide id="8" pos="6011">
          <p15:clr>
            <a:srgbClr val="A4A3A4"/>
          </p15:clr>
        </p15:guide>
        <p15:guide id="9" pos="6457">
          <p15:clr>
            <a:srgbClr val="A4A3A4"/>
          </p15:clr>
        </p15:guide>
        <p15:guide id="10" pos="6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AA9"/>
    <a:srgbClr val="D71920"/>
    <a:srgbClr val="0066B3"/>
    <a:srgbClr val="504F53"/>
    <a:srgbClr val="8D8C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3" autoAdjust="0"/>
    <p:restoredTop sz="72152" autoAdjust="0"/>
  </p:normalViewPr>
  <p:slideViewPr>
    <p:cSldViewPr>
      <p:cViewPr varScale="1">
        <p:scale>
          <a:sx n="106" d="100"/>
          <a:sy n="106" d="100"/>
        </p:scale>
        <p:origin x="-1200" y="-84"/>
      </p:cViewPr>
      <p:guideLst>
        <p:guide orient="horz" pos="2382"/>
        <p:guide orient="horz" pos="1116"/>
        <p:guide orient="horz" pos="348"/>
        <p:guide orient="horz" pos="4470"/>
        <p:guide pos="3368"/>
        <p:guide pos="828"/>
        <p:guide pos="1824"/>
        <p:guide pos="6011"/>
        <p:guide pos="6457"/>
        <p:guide pos="606"/>
      </p:guideLst>
    </p:cSldViewPr>
  </p:slideViewPr>
  <p:outlineViewPr>
    <p:cViewPr>
      <p:scale>
        <a:sx n="33" d="100"/>
        <a:sy n="33" d="100"/>
      </p:scale>
      <p:origin x="0" y="4942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104305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104305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D9E7DE6-F0DB-4D93-9AD4-A653C7E798F3}" type="datetimeFigureOut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66763" y="744538"/>
            <a:ext cx="52641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104305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104305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B006887-2917-4B84-8B7F-1005B17D5F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91789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1042362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0388" algn="l" defTabSz="1042362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2362" algn="l" defTabSz="1042362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2748" algn="l" defTabSz="1042362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4723" algn="l" defTabSz="1042362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6074" algn="l" defTabSz="104243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7288" algn="l" defTabSz="104243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48504" algn="l" defTabSz="104243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69720" algn="l" defTabSz="104243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1042362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 2023 года все основные виды </a:t>
            </a:r>
            <a:r>
              <a:rPr lang="ru-RU" sz="14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налоговой отчетности</a:t>
            </a:r>
            <a:r>
              <a:rPr lang="ru-RU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будут представляться</a:t>
            </a:r>
            <a:r>
              <a:rPr lang="ru-RU" sz="14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не позднее 25-го числа после окончания соответствующего отчетного/расчетного/налогового периода.</a:t>
            </a:r>
            <a:endParaRPr lang="ru-RU" sz="14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006887-2917-4B84-8B7F-1005B17D5FF2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66066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1042362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 2023 года все основные виды </a:t>
            </a:r>
            <a:r>
              <a:rPr lang="ru-RU" sz="14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налоговой отчетности</a:t>
            </a:r>
            <a:r>
              <a:rPr lang="ru-RU" sz="1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будут представляться</a:t>
            </a:r>
            <a:r>
              <a:rPr lang="ru-RU" sz="14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не позднее 25-го числа после окончания соответствующего отчетного/расчетного/налогового периода.</a:t>
            </a:r>
            <a:endParaRPr lang="ru-RU" sz="14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006887-2917-4B84-8B7F-1005B17D5FF2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96557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006887-2917-4B84-8B7F-1005B17D5FF2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8184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1588"/>
            <a:ext cx="10691812" cy="7558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3708629"/>
            <a:ext cx="9089390" cy="1620771"/>
          </a:xfrm>
        </p:spPr>
        <p:txBody>
          <a:bodyPr>
            <a:normAutofit/>
          </a:bodyPr>
          <a:lstStyle>
            <a:lvl1pPr>
              <a:defRPr sz="5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5364808"/>
            <a:ext cx="7485380" cy="1932323"/>
          </a:xfrm>
        </p:spPr>
        <p:txBody>
          <a:bodyPr>
            <a:normAutofit/>
          </a:bodyPr>
          <a:lstStyle>
            <a:lvl1pPr marL="0" indent="0" algn="ctr"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 marL="5212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36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48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60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7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485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69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7112" y="334305"/>
            <a:ext cx="2812588" cy="7113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5639" y="334305"/>
            <a:ext cx="8263250" cy="7113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DB657-AAA5-442C-B19F-4FC2AAA2E29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589" y="2109"/>
            <a:ext cx="10691814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37" y="1771654"/>
            <a:ext cx="8561139" cy="5324476"/>
          </a:xfrm>
        </p:spPr>
        <p:txBody>
          <a:bodyPr/>
          <a:lstStyle>
            <a:lvl1pPr marL="209480" indent="0">
              <a:buFontTx/>
              <a:buNone/>
              <a:defRPr b="1">
                <a:latin typeface="+mj-lt"/>
              </a:defRPr>
            </a:lvl1pPr>
            <a:lvl2pPr marL="207651" indent="1831">
              <a:defRPr>
                <a:latin typeface="+mj-lt"/>
              </a:defRPr>
            </a:lvl2pPr>
            <a:lvl3pPr marL="362248" indent="-150021">
              <a:tabLst/>
              <a:defRPr>
                <a:latin typeface="+mj-lt"/>
              </a:defRPr>
            </a:lvl3pPr>
            <a:lvl4pPr marL="0" indent="207651">
              <a:lnSpc>
                <a:spcPts val="1039"/>
              </a:lnSpc>
              <a:spcBef>
                <a:spcPts val="231"/>
              </a:spcBef>
              <a:defRPr>
                <a:latin typeface="+mj-lt"/>
              </a:defRPr>
            </a:lvl4pPr>
            <a:lvl5pPr>
              <a:lnSpc>
                <a:spcPts val="1039"/>
              </a:lnSpc>
              <a:spcBef>
                <a:spcPts val="23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6930883" y="5652844"/>
            <a:ext cx="1080121" cy="415498"/>
          </a:xfrm>
          <a:prstGeom prst="rect">
            <a:avLst/>
          </a:prstGeom>
          <a:noFill/>
        </p:spPr>
        <p:txBody>
          <a:bodyPr wrap="square" lIns="52688" tIns="26345" rIns="52688" bIns="26345" rtlCol="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1100" dirty="0">
              <a:solidFill>
                <a:prstClr val="black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962028" y="552456"/>
            <a:ext cx="8580438" cy="1219199"/>
          </a:xfrm>
        </p:spPr>
        <p:txBody>
          <a:bodyPr/>
          <a:lstStyle>
            <a:lvl1pPr marL="0" marR="0" indent="0" defTabSz="60104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3100"/>
            </a:lvl1pPr>
          </a:lstStyle>
          <a:p>
            <a:pPr marL="0" marR="0" lvl="0" indent="0" defTabSz="60104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DBC6A8-030A-4E74-A93A-0C27C7F12955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2857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8" y="1765"/>
            <a:ext cx="10691543" cy="7557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3708635"/>
            <a:ext cx="9089390" cy="1620771"/>
          </a:xfrm>
        </p:spPr>
        <p:txBody>
          <a:bodyPr>
            <a:normAutofit/>
          </a:bodyPr>
          <a:lstStyle>
            <a:lvl1pPr>
              <a:defRPr sz="33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5364808"/>
            <a:ext cx="7485380" cy="1932323"/>
          </a:xfrm>
        </p:spPr>
        <p:txBody>
          <a:bodyPr>
            <a:normAutofit/>
          </a:bodyPr>
          <a:lstStyle>
            <a:lvl1pPr marL="0" indent="0" algn="ctr">
              <a:buNone/>
              <a:defRPr sz="1800" b="0">
                <a:solidFill>
                  <a:schemeClr val="bg1"/>
                </a:solidFill>
                <a:latin typeface="+mj-lt"/>
              </a:defRPr>
            </a:lvl1pPr>
            <a:lvl2pPr marL="3005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10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015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020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026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031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036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041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Click to edit Master subtitle style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84970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8" y="1753"/>
            <a:ext cx="10691543" cy="755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930297" y="5653453"/>
            <a:ext cx="1080479" cy="414821"/>
          </a:xfrm>
          <a:prstGeom prst="rect">
            <a:avLst/>
          </a:prstGeom>
          <a:noFill/>
        </p:spPr>
        <p:txBody>
          <a:bodyPr lIns="52688" tIns="26345" rIns="52688" bIns="26345"/>
          <a:lstStyle/>
          <a:p>
            <a:pPr defTabSz="456972">
              <a:defRPr/>
            </a:pPr>
            <a:endParaRPr lang="ru-RU" sz="11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37" y="1771654"/>
            <a:ext cx="8561139" cy="5324476"/>
          </a:xfrm>
        </p:spPr>
        <p:txBody>
          <a:bodyPr/>
          <a:lstStyle>
            <a:lvl1pPr marL="209480" indent="0">
              <a:buFontTx/>
              <a:buNone/>
              <a:defRPr b="1">
                <a:latin typeface="+mj-lt"/>
              </a:defRPr>
            </a:lvl1pPr>
            <a:lvl2pPr marL="207651" indent="1831">
              <a:defRPr>
                <a:latin typeface="+mj-lt"/>
              </a:defRPr>
            </a:lvl2pPr>
            <a:lvl3pPr marL="362248" indent="-150021">
              <a:tabLst/>
              <a:defRPr>
                <a:latin typeface="+mj-lt"/>
              </a:defRPr>
            </a:lvl3pPr>
            <a:lvl4pPr marL="0" indent="207651">
              <a:lnSpc>
                <a:spcPts val="1039"/>
              </a:lnSpc>
              <a:spcBef>
                <a:spcPts val="231"/>
              </a:spcBef>
              <a:defRPr>
                <a:latin typeface="+mj-lt"/>
              </a:defRPr>
            </a:lvl4pPr>
            <a:lvl5pPr>
              <a:lnSpc>
                <a:spcPts val="1039"/>
              </a:lnSpc>
              <a:spcBef>
                <a:spcPts val="23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962028" y="552456"/>
            <a:ext cx="8580438" cy="1219199"/>
          </a:xfrm>
        </p:spPr>
        <p:txBody>
          <a:bodyPr/>
          <a:lstStyle>
            <a:lvl1pPr marL="0" marR="0" indent="0" defTabSz="60104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3100"/>
            </a:lvl1pPr>
          </a:lstStyle>
          <a:p>
            <a:pPr lvl="0"/>
            <a:r>
              <a:rPr lang="ru-RU" noProof="0" smtClean="0"/>
              <a:t>Click to edit Master title style</a:t>
            </a:r>
            <a:endParaRPr lang="ru-RU" noProof="0" dirty="0" smtClean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57E3FE5-A9B2-4740-BCFC-E5DFD07173B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688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" y="4"/>
            <a:ext cx="10691544" cy="7559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37" y="1771654"/>
            <a:ext cx="8561139" cy="5324476"/>
          </a:xfrm>
        </p:spPr>
        <p:txBody>
          <a:bodyPr/>
          <a:lstStyle>
            <a:lvl1pPr marL="209480" indent="0">
              <a:buFontTx/>
              <a:buNone/>
              <a:defRPr b="1">
                <a:latin typeface="+mj-lt"/>
              </a:defRPr>
            </a:lvl1pPr>
            <a:lvl2pPr marL="209480" indent="0">
              <a:defRPr>
                <a:latin typeface="+mj-lt"/>
              </a:defRPr>
            </a:lvl2pPr>
            <a:lvl3pPr marL="362248" indent="-150021">
              <a:defRPr>
                <a:latin typeface="+mj-lt"/>
              </a:defRPr>
            </a:lvl3pPr>
            <a:lvl4pPr marL="0" indent="207651">
              <a:defRPr>
                <a:latin typeface="+mj-lt"/>
              </a:defRPr>
            </a:lvl4pPr>
            <a:lvl5pPr marL="826952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961199" y="552456"/>
            <a:ext cx="8581268" cy="1219199"/>
          </a:xfrm>
        </p:spPr>
        <p:txBody>
          <a:bodyPr/>
          <a:lstStyle>
            <a:lvl1pPr marL="0" marR="0" indent="0" defTabSz="601043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3100"/>
            </a:lvl1pPr>
          </a:lstStyle>
          <a:p>
            <a:pPr lvl="0"/>
            <a:r>
              <a:rPr lang="ru-RU" noProof="0" smtClean="0"/>
              <a:t>Click to edit Master title style</a:t>
            </a:r>
            <a:endParaRPr lang="ru-RU" noProof="0" dirty="0" smtClean="0"/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57E3FE5-A9B2-4740-BCFC-E5DFD07173B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4040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" y="14"/>
            <a:ext cx="10691544" cy="7557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37" y="1116344"/>
            <a:ext cx="8561139" cy="2232249"/>
          </a:xfrm>
        </p:spPr>
        <p:txBody>
          <a:bodyPr anchor="t"/>
          <a:lstStyle>
            <a:lvl1pPr algn="l">
              <a:defRPr sz="2700" b="1" cap="all"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37" y="3781430"/>
            <a:ext cx="8561139" cy="3314700"/>
          </a:xfrm>
        </p:spPr>
        <p:txBody>
          <a:bodyPr/>
          <a:lstStyle>
            <a:lvl1pPr marL="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1pPr>
            <a:lvl2pPr marL="30051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2pPr>
            <a:lvl3pPr marL="601043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3pPr>
            <a:lvl4pPr marL="901564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202087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502606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803128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2103648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404169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57E3FE5-A9B2-4740-BCFC-E5DFD07173B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876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8" y="1753"/>
            <a:ext cx="10691543" cy="755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8" y="552454"/>
            <a:ext cx="8580438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62030" y="1771654"/>
            <a:ext cx="4234282" cy="517733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9968" y="1771654"/>
            <a:ext cx="4262505" cy="5177334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6" name="Номер слайда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57E3FE5-A9B2-4740-BCFC-E5DFD07173B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6301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9" y="552453"/>
            <a:ext cx="9196706" cy="12192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34" y="1771651"/>
            <a:ext cx="4297419" cy="626249"/>
          </a:xfrm>
        </p:spPr>
        <p:txBody>
          <a:bodyPr anchor="b"/>
          <a:lstStyle>
            <a:lvl1pPr marL="0" indent="0">
              <a:buNone/>
              <a:defRPr sz="1500" b="1"/>
            </a:lvl1pPr>
            <a:lvl2pPr marL="300518" indent="0">
              <a:buNone/>
              <a:defRPr sz="1300" b="1"/>
            </a:lvl2pPr>
            <a:lvl3pPr marL="601043" indent="0">
              <a:buNone/>
              <a:defRPr sz="1100" b="1"/>
            </a:lvl3pPr>
            <a:lvl4pPr marL="901564" indent="0">
              <a:buNone/>
              <a:defRPr sz="1000" b="1"/>
            </a:lvl4pPr>
            <a:lvl5pPr marL="1202087" indent="0">
              <a:buNone/>
              <a:defRPr sz="1000" b="1"/>
            </a:lvl5pPr>
            <a:lvl6pPr marL="1502606" indent="0">
              <a:buNone/>
              <a:defRPr sz="1000" b="1"/>
            </a:lvl6pPr>
            <a:lvl7pPr marL="1803128" indent="0">
              <a:buNone/>
              <a:defRPr sz="1000" b="1"/>
            </a:lvl7pPr>
            <a:lvl8pPr marL="2103648" indent="0">
              <a:buNone/>
              <a:defRPr sz="1000" b="1"/>
            </a:lvl8pPr>
            <a:lvl9pPr marL="2404169" indent="0">
              <a:buNone/>
              <a:defRPr sz="10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62034" y="2397901"/>
            <a:ext cx="4297419" cy="4698224"/>
          </a:xfrm>
        </p:spPr>
        <p:txBody>
          <a:bodyPr/>
          <a:lstStyle>
            <a:lvl1pPr>
              <a:defRPr sz="15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46703" y="1771651"/>
            <a:ext cx="4195764" cy="626249"/>
          </a:xfrm>
        </p:spPr>
        <p:txBody>
          <a:bodyPr anchor="b"/>
          <a:lstStyle>
            <a:lvl1pPr marL="0" indent="0">
              <a:buNone/>
              <a:defRPr sz="1500" b="1"/>
            </a:lvl1pPr>
            <a:lvl2pPr marL="300518" indent="0">
              <a:buNone/>
              <a:defRPr sz="1300" b="1"/>
            </a:lvl2pPr>
            <a:lvl3pPr marL="601043" indent="0">
              <a:buNone/>
              <a:defRPr sz="1100" b="1"/>
            </a:lvl3pPr>
            <a:lvl4pPr marL="901564" indent="0">
              <a:buNone/>
              <a:defRPr sz="1000" b="1"/>
            </a:lvl4pPr>
            <a:lvl5pPr marL="1202087" indent="0">
              <a:buNone/>
              <a:defRPr sz="1000" b="1"/>
            </a:lvl5pPr>
            <a:lvl6pPr marL="1502606" indent="0">
              <a:buNone/>
              <a:defRPr sz="1000" b="1"/>
            </a:lvl6pPr>
            <a:lvl7pPr marL="1803128" indent="0">
              <a:buNone/>
              <a:defRPr sz="1000" b="1"/>
            </a:lvl7pPr>
            <a:lvl8pPr marL="2103648" indent="0">
              <a:buNone/>
              <a:defRPr sz="1000" b="1"/>
            </a:lvl8pPr>
            <a:lvl9pPr marL="2404169" indent="0">
              <a:buNone/>
              <a:defRPr sz="10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46703" y="2412479"/>
            <a:ext cx="4195764" cy="4683646"/>
          </a:xfrm>
        </p:spPr>
        <p:txBody>
          <a:bodyPr/>
          <a:lstStyle>
            <a:lvl1pPr>
              <a:defRPr sz="15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E3FE5-A9B2-4740-BCFC-E5DFD07173B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1563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8" y="1753"/>
            <a:ext cx="10691543" cy="755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9" y="552454"/>
            <a:ext cx="9196706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57E3FE5-A9B2-4740-BCFC-E5DFD07173B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16666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579508" y="6474338"/>
            <a:ext cx="662770" cy="721120"/>
          </a:xfrm>
        </p:spPr>
        <p:txBody>
          <a:bodyPr/>
          <a:lstStyle>
            <a:lvl1pPr algn="ctr">
              <a:defRPr sz="1500" i="0" smtClean="0">
                <a:solidFill>
                  <a:schemeClr val="bg1"/>
                </a:solidFill>
                <a:latin typeface="+mj-lt"/>
              </a:defRPr>
            </a:lvl1pPr>
          </a:lstStyle>
          <a:p>
            <a:fld id="{D57E3FE5-A9B2-4740-BCFC-E5DFD07173BA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027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" y="0"/>
            <a:ext cx="10691813" cy="7558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30" y="1116335"/>
            <a:ext cx="8561139" cy="223224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30" y="3781427"/>
            <a:ext cx="8561139" cy="3314700"/>
          </a:xfrm>
        </p:spPr>
        <p:txBody>
          <a:bodyPr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21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4243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364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08485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60607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1272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6485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1697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376E2-DE23-49EA-BDCD-762DC68E740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81" y="301051"/>
            <a:ext cx="3518055" cy="1281215"/>
          </a:xfrm>
        </p:spPr>
        <p:txBody>
          <a:bodyPr anchor="b"/>
          <a:lstStyle>
            <a:lvl1pPr algn="l">
              <a:defRPr sz="1300" b="1"/>
            </a:lvl1pPr>
          </a:lstStyle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9" y="301063"/>
            <a:ext cx="5977909" cy="645332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81" y="1582269"/>
            <a:ext cx="3518055" cy="5172114"/>
          </a:xfrm>
        </p:spPr>
        <p:txBody>
          <a:bodyPr/>
          <a:lstStyle>
            <a:lvl1pPr marL="0" indent="0">
              <a:buNone/>
              <a:defRPr sz="900"/>
            </a:lvl1pPr>
            <a:lvl2pPr marL="300518" indent="0">
              <a:buNone/>
              <a:defRPr sz="800"/>
            </a:lvl2pPr>
            <a:lvl3pPr marL="601043" indent="0">
              <a:buNone/>
              <a:defRPr sz="600"/>
            </a:lvl3pPr>
            <a:lvl4pPr marL="901564" indent="0">
              <a:buNone/>
              <a:defRPr sz="600"/>
            </a:lvl4pPr>
            <a:lvl5pPr marL="1202087" indent="0">
              <a:buNone/>
              <a:defRPr sz="600"/>
            </a:lvl5pPr>
            <a:lvl6pPr marL="1502606" indent="0">
              <a:buNone/>
              <a:defRPr sz="600"/>
            </a:lvl6pPr>
            <a:lvl7pPr marL="1803128" indent="0">
              <a:buNone/>
              <a:defRPr sz="600"/>
            </a:lvl7pPr>
            <a:lvl8pPr marL="2103648" indent="0">
              <a:buNone/>
              <a:defRPr sz="600"/>
            </a:lvl8pPr>
            <a:lvl9pPr marL="2404169" indent="0">
              <a:buNone/>
              <a:defRPr sz="6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E3FE5-A9B2-4740-BCFC-E5DFD07173B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39332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6"/>
          </a:xfrm>
        </p:spPr>
        <p:txBody>
          <a:bodyPr anchor="b"/>
          <a:lstStyle>
            <a:lvl1pPr algn="l">
              <a:defRPr sz="1300" b="1"/>
            </a:lvl1pPr>
          </a:lstStyle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4"/>
            <a:ext cx="6416040" cy="4536758"/>
          </a:xfrm>
        </p:spPr>
        <p:txBody>
          <a:bodyPr rtlCol="0">
            <a:normAutofit/>
          </a:bodyPr>
          <a:lstStyle>
            <a:lvl1pPr marL="0" indent="0">
              <a:buNone/>
              <a:defRPr sz="2000"/>
            </a:lvl1pPr>
            <a:lvl2pPr marL="300518" indent="0">
              <a:buNone/>
              <a:defRPr sz="1800"/>
            </a:lvl2pPr>
            <a:lvl3pPr marL="601043" indent="0">
              <a:buNone/>
              <a:defRPr sz="1500"/>
            </a:lvl3pPr>
            <a:lvl4pPr marL="901564" indent="0">
              <a:buNone/>
              <a:defRPr sz="1300"/>
            </a:lvl4pPr>
            <a:lvl5pPr marL="1202087" indent="0">
              <a:buNone/>
              <a:defRPr sz="1300"/>
            </a:lvl5pPr>
            <a:lvl6pPr marL="1502606" indent="0">
              <a:buNone/>
              <a:defRPr sz="1300"/>
            </a:lvl6pPr>
            <a:lvl7pPr marL="1803128" indent="0">
              <a:buNone/>
              <a:defRPr sz="1300"/>
            </a:lvl7pPr>
            <a:lvl8pPr marL="2103648" indent="0">
              <a:buNone/>
              <a:defRPr sz="1300"/>
            </a:lvl8pPr>
            <a:lvl9pPr marL="2404169" indent="0">
              <a:buNone/>
              <a:defRPr sz="1300"/>
            </a:lvl9pPr>
          </a:lstStyle>
          <a:p>
            <a:pPr lvl="0"/>
            <a:r>
              <a:rPr lang="ru-RU" noProof="0" smtClean="0"/>
              <a:t>Drag picture to placeholder or click icon to add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41"/>
            <a:ext cx="6416040" cy="887397"/>
          </a:xfrm>
        </p:spPr>
        <p:txBody>
          <a:bodyPr/>
          <a:lstStyle>
            <a:lvl1pPr marL="0" indent="0">
              <a:buNone/>
              <a:defRPr sz="900"/>
            </a:lvl1pPr>
            <a:lvl2pPr marL="300518" indent="0">
              <a:buNone/>
              <a:defRPr sz="800"/>
            </a:lvl2pPr>
            <a:lvl3pPr marL="601043" indent="0">
              <a:buNone/>
              <a:defRPr sz="600"/>
            </a:lvl3pPr>
            <a:lvl4pPr marL="901564" indent="0">
              <a:buNone/>
              <a:defRPr sz="600"/>
            </a:lvl4pPr>
            <a:lvl5pPr marL="1202087" indent="0">
              <a:buNone/>
              <a:defRPr sz="600"/>
            </a:lvl5pPr>
            <a:lvl6pPr marL="1502606" indent="0">
              <a:buNone/>
              <a:defRPr sz="600"/>
            </a:lvl6pPr>
            <a:lvl7pPr marL="1803128" indent="0">
              <a:buNone/>
              <a:defRPr sz="600"/>
            </a:lvl7pPr>
            <a:lvl8pPr marL="2103648" indent="0">
              <a:buNone/>
              <a:defRPr sz="600"/>
            </a:lvl8pPr>
            <a:lvl9pPr marL="2404169" indent="0">
              <a:buNone/>
              <a:defRPr sz="6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E3FE5-A9B2-4740-BCFC-E5DFD07173B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0357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E3FE5-A9B2-4740-BCFC-E5DFD07173B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2620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7117" y="334307"/>
            <a:ext cx="2812588" cy="7113188"/>
          </a:xfrm>
        </p:spPr>
        <p:txBody>
          <a:bodyPr vert="eaVert"/>
          <a:lstStyle/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5644" y="334307"/>
            <a:ext cx="8263251" cy="7113188"/>
          </a:xfrm>
        </p:spPr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E3FE5-A9B2-4740-BCFC-E5DFD07173BA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3209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E3FE5-A9B2-4740-BCFC-E5DFD07173BA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705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1588"/>
            <a:ext cx="10691812" cy="755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3"/>
            <a:ext cx="8580438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62026" y="1771650"/>
            <a:ext cx="4234282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9963" y="1771650"/>
            <a:ext cx="4262505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Номер слайда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725EBF-9161-4C17-A1D2-50F9A811409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0"/>
            <a:ext cx="9196705" cy="12192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9" y="1771651"/>
            <a:ext cx="4297419" cy="62624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216" indent="0">
              <a:buNone/>
              <a:defRPr sz="2300" b="1"/>
            </a:lvl2pPr>
            <a:lvl3pPr marL="1042431" indent="0">
              <a:buNone/>
              <a:defRPr sz="2000" b="1"/>
            </a:lvl3pPr>
            <a:lvl4pPr marL="1563643" indent="0">
              <a:buNone/>
              <a:defRPr sz="1800" b="1"/>
            </a:lvl4pPr>
            <a:lvl5pPr marL="2084859" indent="0">
              <a:buNone/>
              <a:defRPr sz="1800" b="1"/>
            </a:lvl5pPr>
            <a:lvl6pPr marL="2606074" indent="0">
              <a:buNone/>
              <a:defRPr sz="1800" b="1"/>
            </a:lvl6pPr>
            <a:lvl7pPr marL="3127288" indent="0">
              <a:buNone/>
              <a:defRPr sz="1800" b="1"/>
            </a:lvl7pPr>
            <a:lvl8pPr marL="3648504" indent="0">
              <a:buNone/>
              <a:defRPr sz="1800" b="1"/>
            </a:lvl8pPr>
            <a:lvl9pPr marL="4169720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62029" y="2397901"/>
            <a:ext cx="4297419" cy="469822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46704" y="1771651"/>
            <a:ext cx="4195762" cy="62624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216" indent="0">
              <a:buNone/>
              <a:defRPr sz="2300" b="1"/>
            </a:lvl2pPr>
            <a:lvl3pPr marL="1042431" indent="0">
              <a:buNone/>
              <a:defRPr sz="2000" b="1"/>
            </a:lvl3pPr>
            <a:lvl4pPr marL="1563643" indent="0">
              <a:buNone/>
              <a:defRPr sz="1800" b="1"/>
            </a:lvl4pPr>
            <a:lvl5pPr marL="2084859" indent="0">
              <a:buNone/>
              <a:defRPr sz="1800" b="1"/>
            </a:lvl5pPr>
            <a:lvl6pPr marL="2606074" indent="0">
              <a:buNone/>
              <a:defRPr sz="1800" b="1"/>
            </a:lvl6pPr>
            <a:lvl7pPr marL="3127288" indent="0">
              <a:buNone/>
              <a:defRPr sz="1800" b="1"/>
            </a:lvl7pPr>
            <a:lvl8pPr marL="3648504" indent="0">
              <a:buNone/>
              <a:defRPr sz="1800" b="1"/>
            </a:lvl8pPr>
            <a:lvl9pPr marL="4169720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46704" y="2412479"/>
            <a:ext cx="4195762" cy="4683646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1BFAC-B09E-4046-83FD-C66D375FEB0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1588"/>
            <a:ext cx="10691812" cy="755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3"/>
            <a:ext cx="9196705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A87CC-F65D-42FB-9C0D-62C77EEDF55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6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578975" y="6475413"/>
            <a:ext cx="663576" cy="719137"/>
          </a:xfrm>
        </p:spPr>
        <p:txBody>
          <a:bodyPr/>
          <a:lstStyle>
            <a:lvl1pPr algn="ctr">
              <a:defRPr sz="2700" i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316965F4-4BF1-4A52-B9B7-28F5B7B82E4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5" y="301056"/>
            <a:ext cx="3518055" cy="1281213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7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5" y="1582265"/>
            <a:ext cx="3518055" cy="5172114"/>
          </a:xfrm>
        </p:spPr>
        <p:txBody>
          <a:bodyPr/>
          <a:lstStyle>
            <a:lvl1pPr marL="0" indent="0">
              <a:buNone/>
              <a:defRPr sz="1700"/>
            </a:lvl1pPr>
            <a:lvl2pPr marL="521216" indent="0">
              <a:buNone/>
              <a:defRPr sz="1400"/>
            </a:lvl2pPr>
            <a:lvl3pPr marL="1042431" indent="0">
              <a:buNone/>
              <a:defRPr sz="1100"/>
            </a:lvl3pPr>
            <a:lvl4pPr marL="1563643" indent="0">
              <a:buNone/>
              <a:defRPr sz="1000"/>
            </a:lvl4pPr>
            <a:lvl5pPr marL="2084859" indent="0">
              <a:buNone/>
              <a:defRPr sz="1000"/>
            </a:lvl5pPr>
            <a:lvl6pPr marL="2606074" indent="0">
              <a:buNone/>
              <a:defRPr sz="1000"/>
            </a:lvl6pPr>
            <a:lvl7pPr marL="3127288" indent="0">
              <a:buNone/>
              <a:defRPr sz="1000"/>
            </a:lvl7pPr>
            <a:lvl8pPr marL="3648504" indent="0">
              <a:buNone/>
              <a:defRPr sz="1000"/>
            </a:lvl8pPr>
            <a:lvl9pPr marL="416972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C07C19-7C74-4541-AF8B-3CDED330461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6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2"/>
            <a:ext cx="6416040" cy="4536758"/>
          </a:xfrm>
        </p:spPr>
        <p:txBody>
          <a:bodyPr rtlCol="0">
            <a:normAutofit/>
          </a:bodyPr>
          <a:lstStyle>
            <a:lvl1pPr marL="0" indent="0">
              <a:buNone/>
              <a:defRPr sz="3700"/>
            </a:lvl1pPr>
            <a:lvl2pPr marL="521216" indent="0">
              <a:buNone/>
              <a:defRPr sz="3200"/>
            </a:lvl2pPr>
            <a:lvl3pPr marL="1042431" indent="0">
              <a:buNone/>
              <a:defRPr sz="2700"/>
            </a:lvl3pPr>
            <a:lvl4pPr marL="1563643" indent="0">
              <a:buNone/>
              <a:defRPr sz="2300"/>
            </a:lvl4pPr>
            <a:lvl5pPr marL="2084859" indent="0">
              <a:buNone/>
              <a:defRPr sz="2300"/>
            </a:lvl5pPr>
            <a:lvl6pPr marL="2606074" indent="0">
              <a:buNone/>
              <a:defRPr sz="2300"/>
            </a:lvl6pPr>
            <a:lvl7pPr marL="3127288" indent="0">
              <a:buNone/>
              <a:defRPr sz="2300"/>
            </a:lvl7pPr>
            <a:lvl8pPr marL="3648504" indent="0">
              <a:buNone/>
              <a:defRPr sz="2300"/>
            </a:lvl8pPr>
            <a:lvl9pPr marL="4169720" indent="0">
              <a:buNone/>
              <a:defRPr sz="23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700"/>
            </a:lvl1pPr>
            <a:lvl2pPr marL="521216" indent="0">
              <a:buNone/>
              <a:defRPr sz="1400"/>
            </a:lvl2pPr>
            <a:lvl3pPr marL="1042431" indent="0">
              <a:buNone/>
              <a:defRPr sz="1100"/>
            </a:lvl3pPr>
            <a:lvl4pPr marL="1563643" indent="0">
              <a:buNone/>
              <a:defRPr sz="1000"/>
            </a:lvl4pPr>
            <a:lvl5pPr marL="2084859" indent="0">
              <a:buNone/>
              <a:defRPr sz="1000"/>
            </a:lvl5pPr>
            <a:lvl6pPr marL="2606074" indent="0">
              <a:buNone/>
              <a:defRPr sz="1000"/>
            </a:lvl6pPr>
            <a:lvl7pPr marL="3127288" indent="0">
              <a:buNone/>
              <a:defRPr sz="1000"/>
            </a:lvl7pPr>
            <a:lvl8pPr marL="3648504" indent="0">
              <a:buNone/>
              <a:defRPr sz="1000"/>
            </a:lvl8pPr>
            <a:lvl9pPr marL="416972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BA288-78FD-4563-8252-9C75261055B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FE02E7-5055-4AEF-B8E8-12341F55720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954092" y="539756"/>
            <a:ext cx="8588375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243" tIns="52122" rIns="104243" bIns="5212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954092" y="1763717"/>
            <a:ext cx="8588375" cy="533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243" tIns="52122" rIns="104243" bIns="521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988" y="7008819"/>
            <a:ext cx="2495550" cy="401637"/>
          </a:xfrm>
          <a:prstGeom prst="rect">
            <a:avLst/>
          </a:prstGeom>
        </p:spPr>
        <p:txBody>
          <a:bodyPr vert="horz" lIns="104243" tIns="52122" rIns="104243" bIns="52122" rtlCol="0" anchor="ctr"/>
          <a:lstStyle>
            <a:lvl1pPr algn="l" defTabSz="1042431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2842" y="7008819"/>
            <a:ext cx="3387725" cy="401637"/>
          </a:xfrm>
          <a:prstGeom prst="rect">
            <a:avLst/>
          </a:prstGeom>
        </p:spPr>
        <p:txBody>
          <a:bodyPr vert="horz" lIns="104243" tIns="52122" rIns="104243" bIns="52122" rtlCol="0" anchor="ctr"/>
          <a:lstStyle>
            <a:lvl1pPr algn="ctr" defTabSz="1042431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734550" y="6661152"/>
            <a:ext cx="725488" cy="696914"/>
          </a:xfrm>
          <a:prstGeom prst="rect">
            <a:avLst/>
          </a:prstGeom>
        </p:spPr>
        <p:txBody>
          <a:bodyPr vert="horz" lIns="104243" tIns="52122" rIns="104243" bIns="52122" rtlCol="0" anchor="ctr">
            <a:normAutofit/>
          </a:bodyPr>
          <a:lstStyle>
            <a:lvl1pPr algn="ctr" defTabSz="1042431" fontAlgn="auto">
              <a:lnSpc>
                <a:spcPts val="2398"/>
              </a:lnSpc>
              <a:spcBef>
                <a:spcPts val="0"/>
              </a:spcBef>
              <a:spcAft>
                <a:spcPts val="0"/>
              </a:spcAft>
              <a:defRPr sz="27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5C8B55B9-6A96-45FD-96C6-098539EE95B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58" r:id="rId4"/>
    <p:sldLayoutId id="2147483662" r:id="rId5"/>
    <p:sldLayoutId id="2147483663" r:id="rId6"/>
    <p:sldLayoutId id="2147483657" r:id="rId7"/>
    <p:sldLayoutId id="2147483656" r:id="rId8"/>
    <p:sldLayoutId id="2147483655" r:id="rId9"/>
    <p:sldLayoutId id="2147483654" r:id="rId10"/>
    <p:sldLayoutId id="2147483664" r:id="rId11"/>
  </p:sldLayoutIdLst>
  <p:hf hdr="0" ftr="0" dt="0"/>
  <p:txStyles>
    <p:titleStyle>
      <a:lvl1pPr algn="l" defTabSz="1042362" rtl="0" eaLnBrk="0" fontAlgn="base" hangingPunct="0">
        <a:lnSpc>
          <a:spcPts val="5200"/>
        </a:lnSpc>
        <a:spcBef>
          <a:spcPct val="0"/>
        </a:spcBef>
        <a:spcAft>
          <a:spcPct val="0"/>
        </a:spcAft>
        <a:defRPr sz="42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1042362" rtl="0" eaLnBrk="0" fontAlgn="base" hangingPunct="0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2pPr>
      <a:lvl3pPr algn="l" defTabSz="1042362" rtl="0" eaLnBrk="0" fontAlgn="base" hangingPunct="0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3pPr>
      <a:lvl4pPr algn="l" defTabSz="1042362" rtl="0" eaLnBrk="0" fontAlgn="base" hangingPunct="0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4pPr>
      <a:lvl5pPr algn="l" defTabSz="1042362" rtl="0" eaLnBrk="0" fontAlgn="base" hangingPunct="0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5pPr>
      <a:lvl6pPr marL="456926" algn="l" defTabSz="1042362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6pPr>
      <a:lvl7pPr marL="913848" algn="l" defTabSz="1042362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7pPr>
      <a:lvl8pPr marL="1370777" algn="l" defTabSz="1042362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8pPr>
      <a:lvl9pPr marL="1827701" algn="l" defTabSz="1042362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9pPr>
    </p:titleStyle>
    <p:bodyStyle>
      <a:lvl1pPr marL="363320" algn="l" defTabSz="1042362" rtl="0" eaLnBrk="0" fontAlgn="base" hangingPunct="0">
        <a:spcBef>
          <a:spcPct val="20000"/>
        </a:spcBef>
        <a:spcAft>
          <a:spcPct val="0"/>
        </a:spcAft>
        <a:buFont typeface="+mj-lt"/>
        <a:defRPr sz="3600" kern="1200">
          <a:solidFill>
            <a:srgbClr val="005AA9"/>
          </a:solidFill>
          <a:latin typeface="+mj-lt"/>
          <a:ea typeface="+mn-ea"/>
          <a:cs typeface="+mn-cs"/>
        </a:defRPr>
      </a:lvl1pPr>
      <a:lvl2pPr marL="363320" algn="l" defTabSz="1042362" rtl="0" eaLnBrk="0" fontAlgn="base" hangingPunct="0">
        <a:spcBef>
          <a:spcPct val="20000"/>
        </a:spcBef>
        <a:spcAft>
          <a:spcPct val="0"/>
        </a:spcAft>
        <a:buFont typeface="Arial" charset="0"/>
        <a:defRPr sz="2400" kern="1200">
          <a:solidFill>
            <a:srgbClr val="504F53"/>
          </a:solidFill>
          <a:latin typeface="+mj-lt"/>
          <a:ea typeface="+mn-ea"/>
          <a:cs typeface="+mn-cs"/>
        </a:defRPr>
      </a:lvl2pPr>
      <a:lvl3pPr marL="712359" indent="-260193" algn="l" defTabSz="1042362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504F53"/>
          </a:solidFill>
          <a:latin typeface="+mj-lt"/>
          <a:ea typeface="+mn-ea"/>
          <a:cs typeface="+mn-cs"/>
        </a:defRPr>
      </a:lvl3pPr>
      <a:lvl4pPr indent="360146" algn="just" defTabSz="1042362" rtl="0" eaLnBrk="0" fontAlgn="base" hangingPunct="0">
        <a:lnSpc>
          <a:spcPts val="1800"/>
        </a:lnSpc>
        <a:spcBef>
          <a:spcPts val="400"/>
        </a:spcBef>
        <a:spcAft>
          <a:spcPct val="0"/>
        </a:spcAft>
        <a:buFont typeface="Arial" charset="0"/>
        <a:defRPr sz="1700" kern="1200">
          <a:solidFill>
            <a:srgbClr val="504F53"/>
          </a:solidFill>
          <a:latin typeface="+mj-lt"/>
          <a:ea typeface="+mn-ea"/>
          <a:cs typeface="+mn-cs"/>
        </a:defRPr>
      </a:lvl4pPr>
      <a:lvl5pPr marL="1434236" algn="l" defTabSz="1042362" rtl="0" eaLnBrk="0" fontAlgn="base" hangingPunct="0">
        <a:lnSpc>
          <a:spcPts val="1800"/>
        </a:lnSpc>
        <a:spcBef>
          <a:spcPts val="400"/>
        </a:spcBef>
        <a:spcAft>
          <a:spcPct val="0"/>
        </a:spcAft>
        <a:buFont typeface="Arial" charset="0"/>
        <a:defRPr sz="1400" kern="1200">
          <a:solidFill>
            <a:srgbClr val="8D8C90"/>
          </a:solidFill>
          <a:latin typeface="+mj-lt"/>
          <a:ea typeface="+mn-ea"/>
          <a:cs typeface="+mn-cs"/>
        </a:defRPr>
      </a:lvl5pPr>
      <a:lvl6pPr marL="2866681" indent="-260607" algn="l" defTabSz="1042431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7894" indent="-260607" algn="l" defTabSz="1042431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09110" indent="-260607" algn="l" defTabSz="1042431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0323" indent="-260607" algn="l" defTabSz="1042431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243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21216" algn="l" defTabSz="104243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431" algn="l" defTabSz="104243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63643" algn="l" defTabSz="104243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84859" algn="l" defTabSz="104243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606074" algn="l" defTabSz="104243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127288" algn="l" defTabSz="104243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48504" algn="l" defTabSz="104243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69720" algn="l" defTabSz="1042431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 bwMode="auto">
          <a:xfrm>
            <a:off x="954245" y="540849"/>
            <a:ext cx="8588137" cy="122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78" tIns="45688" rIns="91378" bIns="456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5" name="Текст 2"/>
          <p:cNvSpPr>
            <a:spLocks noGrp="1"/>
          </p:cNvSpPr>
          <p:nvPr>
            <p:ph type="body" idx="1"/>
          </p:nvPr>
        </p:nvSpPr>
        <p:spPr bwMode="auto">
          <a:xfrm>
            <a:off x="954245" y="1764296"/>
            <a:ext cx="8588137" cy="5331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378" tIns="45688" rIns="91378" bIns="456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1" y="7008174"/>
            <a:ext cx="2495127" cy="402568"/>
          </a:xfrm>
          <a:prstGeom prst="rect">
            <a:avLst/>
          </a:prstGeom>
        </p:spPr>
        <p:txBody>
          <a:bodyPr vert="horz" lIns="91378" tIns="45688" rIns="91378" bIns="45688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6972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Tw Cen MT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82" y="7008174"/>
            <a:ext cx="3386243" cy="402568"/>
          </a:xfrm>
          <a:prstGeom prst="rect">
            <a:avLst/>
          </a:prstGeom>
        </p:spPr>
        <p:txBody>
          <a:bodyPr vert="horz" lIns="91378" tIns="45688" rIns="91378" bIns="45688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6972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Tw Cen MT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735456" y="6661627"/>
            <a:ext cx="724032" cy="696617"/>
          </a:xfrm>
          <a:prstGeom prst="rect">
            <a:avLst/>
          </a:prstGeom>
        </p:spPr>
        <p:txBody>
          <a:bodyPr vert="horz" lIns="91378" tIns="45688" rIns="91378" bIns="45688" rtlCol="0" anchor="ctr">
            <a:normAutofit/>
          </a:bodyPr>
          <a:lstStyle>
            <a:lvl1pPr algn="ctr">
              <a:lnSpc>
                <a:spcPts val="1384"/>
              </a:lnSpc>
              <a:defRPr sz="1500" smtClean="0">
                <a:solidFill>
                  <a:schemeClr val="bg1"/>
                </a:solidFill>
              </a:defRPr>
            </a:lvl1pPr>
          </a:lstStyle>
          <a:p>
            <a:pPr defTabSz="456972" fontAlgn="auto">
              <a:spcBef>
                <a:spcPts val="0"/>
              </a:spcBef>
              <a:spcAft>
                <a:spcPts val="0"/>
              </a:spcAft>
            </a:pPr>
            <a:fld id="{D57E3FE5-A9B2-4740-BCFC-E5DFD07173BA}" type="slidenum">
              <a:rPr lang="en-US" smtClean="0">
                <a:solidFill>
                  <a:prstClr val="white"/>
                </a:solidFill>
                <a:latin typeface="Tw Cen MT"/>
              </a:rPr>
              <a:pPr defTabSz="456972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white"/>
              </a:solidFill>
              <a:latin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2091384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</p:sldLayoutIdLst>
  <p:hf hdr="0" ftr="0" dt="0"/>
  <p:txStyles>
    <p:titleStyle>
      <a:lvl1pPr algn="l" defTabSz="600105" rtl="0" eaLnBrk="1" fontAlgn="base" hangingPunct="1">
        <a:lnSpc>
          <a:spcPts val="3001"/>
        </a:lnSpc>
        <a:spcBef>
          <a:spcPct val="0"/>
        </a:spcBef>
        <a:spcAft>
          <a:spcPct val="0"/>
        </a:spcAft>
        <a:defRPr sz="24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600105" rtl="0" eaLnBrk="1" fontAlgn="base" hangingPunct="1">
        <a:lnSpc>
          <a:spcPts val="3001"/>
        </a:lnSpc>
        <a:spcBef>
          <a:spcPct val="0"/>
        </a:spcBef>
        <a:spcAft>
          <a:spcPct val="0"/>
        </a:spcAft>
        <a:defRPr sz="2400" b="1">
          <a:solidFill>
            <a:srgbClr val="005AA9"/>
          </a:solidFill>
          <a:latin typeface="Arial" pitchFamily="34" charset="0"/>
        </a:defRPr>
      </a:lvl2pPr>
      <a:lvl3pPr algn="l" defTabSz="600105" rtl="0" eaLnBrk="1" fontAlgn="base" hangingPunct="1">
        <a:lnSpc>
          <a:spcPts val="3001"/>
        </a:lnSpc>
        <a:spcBef>
          <a:spcPct val="0"/>
        </a:spcBef>
        <a:spcAft>
          <a:spcPct val="0"/>
        </a:spcAft>
        <a:defRPr sz="2400" b="1">
          <a:solidFill>
            <a:srgbClr val="005AA9"/>
          </a:solidFill>
          <a:latin typeface="Arial" pitchFamily="34" charset="0"/>
        </a:defRPr>
      </a:lvl3pPr>
      <a:lvl4pPr algn="l" defTabSz="600105" rtl="0" eaLnBrk="1" fontAlgn="base" hangingPunct="1">
        <a:lnSpc>
          <a:spcPts val="3001"/>
        </a:lnSpc>
        <a:spcBef>
          <a:spcPct val="0"/>
        </a:spcBef>
        <a:spcAft>
          <a:spcPct val="0"/>
        </a:spcAft>
        <a:defRPr sz="2400" b="1">
          <a:solidFill>
            <a:srgbClr val="005AA9"/>
          </a:solidFill>
          <a:latin typeface="Arial" pitchFamily="34" charset="0"/>
        </a:defRPr>
      </a:lvl4pPr>
      <a:lvl5pPr algn="l" defTabSz="600105" rtl="0" eaLnBrk="1" fontAlgn="base" hangingPunct="1">
        <a:lnSpc>
          <a:spcPts val="3001"/>
        </a:lnSpc>
        <a:spcBef>
          <a:spcPct val="0"/>
        </a:spcBef>
        <a:spcAft>
          <a:spcPct val="0"/>
        </a:spcAft>
        <a:defRPr sz="2400" b="1">
          <a:solidFill>
            <a:srgbClr val="005AA9"/>
          </a:solidFill>
          <a:latin typeface="Arial" pitchFamily="34" charset="0"/>
        </a:defRPr>
      </a:lvl5pPr>
      <a:lvl6pPr marL="300573" algn="l" defTabSz="600105" rtl="0" eaLnBrk="1" fontAlgn="base" hangingPunct="1">
        <a:lnSpc>
          <a:spcPts val="3001"/>
        </a:lnSpc>
        <a:spcBef>
          <a:spcPct val="0"/>
        </a:spcBef>
        <a:spcAft>
          <a:spcPct val="0"/>
        </a:spcAft>
        <a:defRPr sz="2400" b="1">
          <a:solidFill>
            <a:srgbClr val="005AA9"/>
          </a:solidFill>
          <a:latin typeface="Arial" pitchFamily="34" charset="0"/>
        </a:defRPr>
      </a:lvl6pPr>
      <a:lvl7pPr marL="601150" algn="l" defTabSz="600105" rtl="0" eaLnBrk="1" fontAlgn="base" hangingPunct="1">
        <a:lnSpc>
          <a:spcPts val="3001"/>
        </a:lnSpc>
        <a:spcBef>
          <a:spcPct val="0"/>
        </a:spcBef>
        <a:spcAft>
          <a:spcPct val="0"/>
        </a:spcAft>
        <a:defRPr sz="2400" b="1">
          <a:solidFill>
            <a:srgbClr val="005AA9"/>
          </a:solidFill>
          <a:latin typeface="Arial" pitchFamily="34" charset="0"/>
        </a:defRPr>
      </a:lvl7pPr>
      <a:lvl8pPr marL="901724" algn="l" defTabSz="600105" rtl="0" eaLnBrk="1" fontAlgn="base" hangingPunct="1">
        <a:lnSpc>
          <a:spcPts val="3001"/>
        </a:lnSpc>
        <a:spcBef>
          <a:spcPct val="0"/>
        </a:spcBef>
        <a:spcAft>
          <a:spcPct val="0"/>
        </a:spcAft>
        <a:defRPr sz="2400" b="1">
          <a:solidFill>
            <a:srgbClr val="005AA9"/>
          </a:solidFill>
          <a:latin typeface="Arial" pitchFamily="34" charset="0"/>
        </a:defRPr>
      </a:lvl8pPr>
      <a:lvl9pPr marL="1202297" algn="l" defTabSz="600105" rtl="0" eaLnBrk="1" fontAlgn="base" hangingPunct="1">
        <a:lnSpc>
          <a:spcPts val="3001"/>
        </a:lnSpc>
        <a:spcBef>
          <a:spcPct val="0"/>
        </a:spcBef>
        <a:spcAft>
          <a:spcPct val="0"/>
        </a:spcAft>
        <a:defRPr sz="2400" b="1">
          <a:solidFill>
            <a:srgbClr val="005AA9"/>
          </a:solidFill>
          <a:latin typeface="Arial" pitchFamily="34" charset="0"/>
        </a:defRPr>
      </a:lvl9pPr>
    </p:titleStyle>
    <p:bodyStyle>
      <a:lvl1pPr marL="208730" algn="l" defTabSz="600105" rtl="0" eaLnBrk="1" fontAlgn="base" hangingPunct="1">
        <a:spcBef>
          <a:spcPct val="20000"/>
        </a:spcBef>
        <a:spcAft>
          <a:spcPct val="0"/>
        </a:spcAft>
        <a:buFont typeface="+mj-lt"/>
        <a:defRPr sz="2000" kern="1200">
          <a:solidFill>
            <a:srgbClr val="005AA9"/>
          </a:solidFill>
          <a:latin typeface="+mj-lt"/>
          <a:ea typeface="+mn-ea"/>
          <a:cs typeface="+mn-cs"/>
        </a:defRPr>
      </a:lvl1pPr>
      <a:lvl2pPr marL="208730" algn="l" defTabSz="600105" rtl="0" eaLnBrk="1" fontAlgn="base" hangingPunct="1">
        <a:spcBef>
          <a:spcPct val="20000"/>
        </a:spcBef>
        <a:spcAft>
          <a:spcPct val="0"/>
        </a:spcAft>
        <a:buFont typeface="Arial" pitchFamily="34" charset="0"/>
        <a:defRPr sz="1400" kern="1200">
          <a:solidFill>
            <a:srgbClr val="504F53"/>
          </a:solidFill>
          <a:latin typeface="+mj-lt"/>
          <a:ea typeface="+mn-ea"/>
          <a:cs typeface="+mn-cs"/>
        </a:defRPr>
      </a:lvl2pPr>
      <a:lvl3pPr marL="410157" indent="-149244" algn="l" defTabSz="60010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1400" kern="1200">
          <a:solidFill>
            <a:srgbClr val="504F53"/>
          </a:solidFill>
          <a:latin typeface="+mj-lt"/>
          <a:ea typeface="+mn-ea"/>
          <a:cs typeface="+mn-cs"/>
        </a:defRPr>
      </a:lvl3pPr>
      <a:lvl4pPr indent="206643" algn="just" defTabSz="600105" rtl="0" eaLnBrk="1" fontAlgn="base" hangingPunct="1">
        <a:lnSpc>
          <a:spcPts val="1036"/>
        </a:lnSpc>
        <a:spcBef>
          <a:spcPts val="231"/>
        </a:spcBef>
        <a:spcAft>
          <a:spcPct val="0"/>
        </a:spcAft>
        <a:buFont typeface="Arial" pitchFamily="34" charset="0"/>
        <a:defRPr sz="900" kern="1200">
          <a:solidFill>
            <a:srgbClr val="504F53"/>
          </a:solidFill>
          <a:latin typeface="+mj-lt"/>
          <a:ea typeface="+mn-ea"/>
          <a:cs typeface="+mn-cs"/>
        </a:defRPr>
      </a:lvl4pPr>
      <a:lvl5pPr marL="826580" algn="l" defTabSz="600105" rtl="0" eaLnBrk="1" fontAlgn="base" hangingPunct="1">
        <a:lnSpc>
          <a:spcPts val="1036"/>
        </a:lnSpc>
        <a:spcBef>
          <a:spcPts val="231"/>
        </a:spcBef>
        <a:spcAft>
          <a:spcPct val="0"/>
        </a:spcAft>
        <a:buFont typeface="Arial" pitchFamily="34" charset="0"/>
        <a:defRPr sz="800" kern="1200">
          <a:solidFill>
            <a:srgbClr val="8D8C90"/>
          </a:solidFill>
          <a:latin typeface="+mj-lt"/>
          <a:ea typeface="+mn-ea"/>
          <a:cs typeface="+mn-cs"/>
        </a:defRPr>
      </a:lvl5pPr>
      <a:lvl6pPr marL="1652868" indent="-150260" algn="l" defTabSz="601043" rtl="0" eaLnBrk="1" latinLnBrk="0" hangingPunct="1">
        <a:spcBef>
          <a:spcPct val="20000"/>
        </a:spcBef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53387" indent="-150260" algn="l" defTabSz="601043" rtl="0" eaLnBrk="1" latinLnBrk="0" hangingPunct="1">
        <a:spcBef>
          <a:spcPct val="20000"/>
        </a:spcBef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53910" indent="-150260" algn="l" defTabSz="601043" rtl="0" eaLnBrk="1" latinLnBrk="0" hangingPunct="1">
        <a:spcBef>
          <a:spcPct val="20000"/>
        </a:spcBef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54431" indent="-150260" algn="l" defTabSz="601043" rtl="0" eaLnBrk="1" latinLnBrk="0" hangingPunct="1">
        <a:spcBef>
          <a:spcPct val="20000"/>
        </a:spcBef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01043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1pPr>
      <a:lvl2pPr marL="300518" algn="l" defTabSz="601043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2pPr>
      <a:lvl3pPr marL="601043" algn="l" defTabSz="601043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901564" algn="l" defTabSz="601043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202087" algn="l" defTabSz="601043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502606" algn="l" defTabSz="601043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6pPr>
      <a:lvl7pPr marL="1803128" algn="l" defTabSz="601043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648" algn="l" defTabSz="601043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8pPr>
      <a:lvl9pPr marL="2404169" algn="l" defTabSz="601043" rtl="0" eaLnBrk="1" latinLnBrk="0" hangingPunct="1">
        <a:defRPr sz="1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738188" y="3636615"/>
            <a:ext cx="9153525" cy="1008112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Упрощенная система налогообложения</a:t>
            </a:r>
            <a:r>
              <a:rPr lang="ru-RU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30349" y="5509916"/>
            <a:ext cx="8361363" cy="1787822"/>
          </a:xfrm>
        </p:spPr>
        <p:txBody>
          <a:bodyPr>
            <a:normAutofit/>
          </a:bodyPr>
          <a:lstStyle/>
          <a:p>
            <a:pPr algn="r" eaLnBrk="1" hangingPunct="1"/>
            <a:r>
              <a:rPr lang="ru-RU" sz="19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Лучкин</a:t>
            </a:r>
            <a:r>
              <a:rPr lang="ru-RU" sz="1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Андрей Андреевич,</a:t>
            </a:r>
          </a:p>
          <a:p>
            <a:pPr algn="r" eaLnBrk="1" hangingPunct="1"/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Главный государственный налоговый инспектор</a:t>
            </a:r>
          </a:p>
          <a:p>
            <a:pPr algn="r" eaLnBrk="1" hangingPunct="1"/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отдела камерального контроля</a:t>
            </a:r>
          </a:p>
          <a:p>
            <a:pPr algn="r" eaLnBrk="1" hangingPunct="1"/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специальных налоговых режимов</a:t>
            </a:r>
          </a:p>
          <a:p>
            <a:pPr algn="r" eaLnBrk="1" hangingPunct="1"/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ru-RU" sz="2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ru-RU" sz="2200" dirty="0"/>
          </a:p>
        </p:txBody>
      </p:sp>
      <p:sp>
        <p:nvSpPr>
          <p:cNvPr id="13315" name="TextBox 4"/>
          <p:cNvSpPr txBox="1">
            <a:spLocks noChangeArrowheads="1"/>
          </p:cNvSpPr>
          <p:nvPr/>
        </p:nvSpPr>
        <p:spPr bwMode="auto">
          <a:xfrm>
            <a:off x="1714500" y="2484487"/>
            <a:ext cx="7200900" cy="865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243" tIns="52122" rIns="104243" bIns="52122" anchor="ctr"/>
          <a:lstStyle/>
          <a:p>
            <a:pPr algn="ctr"/>
            <a:r>
              <a:rPr lang="ru-RU" sz="1700" b="1" dirty="0" smtClean="0">
                <a:solidFill>
                  <a:schemeClr val="bg1"/>
                </a:solidFill>
                <a:latin typeface="Calibri" pitchFamily="34" charset="0"/>
              </a:rPr>
              <a:t>УПРАВЛЕНИЕ </a:t>
            </a:r>
            <a:r>
              <a:rPr lang="ru-RU" sz="1700" b="1" dirty="0">
                <a:solidFill>
                  <a:schemeClr val="bg1"/>
                </a:solidFill>
                <a:latin typeface="Calibri" pitchFamily="34" charset="0"/>
              </a:rPr>
              <a:t>ФЕДЕРАЛЬНОЙ НАЛОГОВОЙ </a:t>
            </a:r>
            <a:r>
              <a:rPr lang="ru-RU" sz="1700" b="1" dirty="0" smtClean="0">
                <a:solidFill>
                  <a:schemeClr val="bg1"/>
                </a:solidFill>
                <a:latin typeface="Calibri" pitchFamily="34" charset="0"/>
              </a:rPr>
              <a:t>СЛУЖБЫ</a:t>
            </a:r>
          </a:p>
          <a:p>
            <a:pPr algn="ctr"/>
            <a:r>
              <a:rPr lang="ru-RU" sz="1700" b="1" dirty="0" smtClean="0">
                <a:solidFill>
                  <a:schemeClr val="bg1"/>
                </a:solidFill>
                <a:latin typeface="Calibri" pitchFamily="34" charset="0"/>
              </a:rPr>
              <a:t> ПО ТОМСКОЙ ОБЛАСТИ</a:t>
            </a:r>
            <a:endParaRPr lang="ru-RU" sz="17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5289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8228" y="468263"/>
            <a:ext cx="8561139" cy="720080"/>
          </a:xfrm>
        </p:spPr>
        <p:txBody>
          <a:bodyPr/>
          <a:lstStyle/>
          <a:p>
            <a:pPr algn="ctr"/>
            <a:r>
              <a:rPr lang="ru-RU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Упрощенная система налогообложения</a:t>
            </a: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30" y="1116335"/>
            <a:ext cx="8921174" cy="5979792"/>
          </a:xfrm>
        </p:spPr>
        <p:txBody>
          <a:bodyPr/>
          <a:lstStyle/>
          <a:p>
            <a:pPr marL="363320" algn="ctr"/>
            <a:r>
              <a:rPr lang="ru-RU" sz="2000" b="1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Индивидуальные предприниматели </a:t>
            </a:r>
          </a:p>
          <a:p>
            <a:pPr marL="363320" algn="ctr"/>
            <a:r>
              <a:rPr lang="ru-RU" sz="2000" b="1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(без наемных работников</a:t>
            </a:r>
            <a:r>
              <a:rPr lang="ru-RU" sz="2000" b="1" dirty="0" smtClean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363320" algn="ctr"/>
            <a:endParaRPr lang="ru-RU" sz="1000" b="1" dirty="0">
              <a:solidFill>
                <a:srgbClr val="005AA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3320" algn="just"/>
            <a:r>
              <a:rPr lang="ru-RU" sz="2000" b="1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Объект налогообложения «доходы минус расходы»</a:t>
            </a:r>
          </a:p>
          <a:p>
            <a:pPr marL="363320" algn="just"/>
            <a:r>
              <a:rPr lang="ru-RU" sz="2000" dirty="0" smtClean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уменьшают </a:t>
            </a:r>
            <a:r>
              <a:rPr lang="ru-RU" sz="2000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налог по УСН на страховые взносы, указанные в  подпункте 7 пункта 1 статьи 346.16 Налогового кодекса РФ</a:t>
            </a:r>
          </a:p>
          <a:p>
            <a:pPr marL="363320" algn="just"/>
            <a:r>
              <a:rPr lang="ru-RU" sz="2000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расходы на СВ учитываются в фактически произведенном размере</a:t>
            </a:r>
          </a:p>
          <a:p>
            <a:pPr marL="363320" algn="just"/>
            <a:endParaRPr lang="ru-RU" sz="2000" dirty="0">
              <a:solidFill>
                <a:srgbClr val="005AA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3320" algn="just"/>
            <a:r>
              <a:rPr lang="ru-RU" sz="2000" b="1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Объект налогообложения «доходы»</a:t>
            </a:r>
          </a:p>
          <a:p>
            <a:pPr marL="363320" algn="just"/>
            <a:r>
              <a:rPr lang="ru-RU" sz="2000" dirty="0" smtClean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уменьшают </a:t>
            </a:r>
            <a:r>
              <a:rPr lang="ru-RU" sz="2000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налог по УСН на страховые взносы, указанные в  пункте 3.1 статьи 346.21 Налогового кодекса РФ</a:t>
            </a:r>
          </a:p>
          <a:p>
            <a:pPr marL="363320" algn="just"/>
            <a:r>
              <a:rPr lang="ru-RU" sz="2000" dirty="0" smtClean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на </a:t>
            </a:r>
            <a:r>
              <a:rPr lang="ru-RU" sz="2000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сумму страховых взносов на обязательное пенсионное страхование и на обязательное медицинское страхование, подлежащую уплате в данном налоговом периоде в соответствии со статьей 430 Налогового кодекса РФ</a:t>
            </a:r>
          </a:p>
          <a:p>
            <a:pPr marL="363320" algn="just"/>
            <a:r>
              <a:rPr lang="ru-RU" sz="2000" dirty="0" smtClean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сумма </a:t>
            </a:r>
            <a:r>
              <a:rPr lang="ru-RU" sz="2000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налога по УСН  может быть уменьшена на сумму СВ на 100 процентов (абзац 6 пункта 3.1 статьи 346.21 Налогового кодекса РФ)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61376E2-DE23-49EA-BDCD-762DC68E7400}" type="slidenum">
              <a:rPr lang="ru-RU" smtClean="0"/>
              <a:pPr>
                <a:defRPr/>
              </a:pPr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61264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8228" y="468263"/>
            <a:ext cx="8561139" cy="720080"/>
          </a:xfrm>
        </p:spPr>
        <p:txBody>
          <a:bodyPr/>
          <a:lstStyle/>
          <a:p>
            <a:pPr algn="ctr"/>
            <a:r>
              <a:rPr lang="ru-RU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Упрощенная система налогообложения</a:t>
            </a: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30" y="1116335"/>
            <a:ext cx="8921174" cy="5979792"/>
          </a:xfrm>
        </p:spPr>
        <p:txBody>
          <a:bodyPr/>
          <a:lstStyle/>
          <a:p>
            <a:pPr algn="ctr"/>
            <a:r>
              <a:rPr lang="ru-RU" sz="2000" b="1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Индивидуальные предприниматели </a:t>
            </a:r>
          </a:p>
          <a:p>
            <a:pPr algn="ctr"/>
            <a:r>
              <a:rPr lang="ru-RU" sz="2000" b="1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(без наемных работников</a:t>
            </a:r>
            <a:r>
              <a:rPr lang="ru-RU" sz="2000" b="1" dirty="0" smtClean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/>
            <a:endParaRPr lang="ru-RU" sz="1000" b="1" dirty="0">
              <a:solidFill>
                <a:srgbClr val="005AA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Объект налогообложения «доходы»</a:t>
            </a:r>
          </a:p>
          <a:p>
            <a:r>
              <a:rPr lang="ru-RU" sz="2000" dirty="0" smtClean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Пример:</a:t>
            </a:r>
          </a:p>
          <a:p>
            <a:r>
              <a:rPr lang="ru-RU" sz="2000" dirty="0" smtClean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Исчисленный </a:t>
            </a:r>
            <a:r>
              <a:rPr lang="ru-RU" sz="2000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налог по УСН за налоговый период 2023 года составил 50000 руб</a:t>
            </a:r>
            <a:r>
              <a:rPr lang="ru-RU" sz="2000" dirty="0" smtClean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800" dirty="0">
              <a:solidFill>
                <a:srgbClr val="005AA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 smtClean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Фиксированные </a:t>
            </a:r>
            <a:r>
              <a:rPr lang="ru-RU" sz="2000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страховые взносы, подлежащие уплате за 2023 год составляют 45842 руб. (по сроку уплаты 31.12.2023 года</a:t>
            </a:r>
            <a:r>
              <a:rPr lang="ru-RU" sz="2000" dirty="0" smtClean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000" dirty="0">
              <a:solidFill>
                <a:srgbClr val="005AA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 smtClean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1</a:t>
            </a:r>
            <a:r>
              <a:rPr lang="ru-RU" sz="2000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 от суммы дохода плательщика, превышающего 300 000 рублей за расчетный период 2023 года, составил 3000 руб</a:t>
            </a:r>
            <a:r>
              <a:rPr lang="ru-RU" sz="2000" dirty="0" smtClean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000" dirty="0">
              <a:solidFill>
                <a:srgbClr val="005AA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 smtClean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1</a:t>
            </a:r>
            <a:r>
              <a:rPr lang="ru-RU" sz="2000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 от суммы дохода плательщика, превышающего 300 000 рублей за расчетный период 2022 года, составил 1000 руб. и уплачен 03.07.2023 </a:t>
            </a:r>
            <a:r>
              <a:rPr lang="ru-RU" sz="2000" dirty="0" smtClean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</a:t>
            </a:r>
            <a:endParaRPr lang="ru-RU" sz="2000" dirty="0">
              <a:solidFill>
                <a:srgbClr val="005AA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 smtClean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Сумма </a:t>
            </a:r>
            <a:r>
              <a:rPr lang="ru-RU" sz="2000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налога по УСН к уплате за 2023 год составит 158 руб.</a:t>
            </a:r>
          </a:p>
          <a:p>
            <a:r>
              <a:rPr lang="ru-RU" sz="2000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(50000 руб. – 1000 руб. – 45842 руб. </a:t>
            </a:r>
            <a:r>
              <a:rPr lang="ru-RU" sz="2000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- 3000 руб</a:t>
            </a:r>
            <a:r>
              <a:rPr lang="ru-RU" sz="2000" dirty="0" smtClean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  <a:endParaRPr lang="ru-RU" sz="2000" dirty="0">
              <a:solidFill>
                <a:srgbClr val="005AA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dirty="0">
              <a:solidFill>
                <a:srgbClr val="005AA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61376E2-DE23-49EA-BDCD-762DC68E7400}" type="slidenum">
              <a:rPr lang="ru-RU" smtClean="0"/>
              <a:pPr>
                <a:defRPr/>
              </a:pPr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56029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8228" y="468263"/>
            <a:ext cx="8561139" cy="720080"/>
          </a:xfrm>
        </p:spPr>
        <p:txBody>
          <a:bodyPr/>
          <a:lstStyle/>
          <a:p>
            <a:pPr algn="ctr"/>
            <a:r>
              <a:rPr lang="ru-RU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Упрощенная система налогообложения</a:t>
            </a: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30" y="1116335"/>
            <a:ext cx="8921174" cy="5979792"/>
          </a:xfrm>
        </p:spPr>
        <p:txBody>
          <a:bodyPr/>
          <a:lstStyle/>
          <a:p>
            <a:pPr algn="ctr"/>
            <a:r>
              <a:rPr lang="ru-RU" sz="2000" b="1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Индивидуальные предприниматели </a:t>
            </a:r>
          </a:p>
          <a:p>
            <a:pPr algn="ctr"/>
            <a:r>
              <a:rPr lang="ru-RU" sz="2000" b="1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(без наемных работников</a:t>
            </a:r>
            <a:r>
              <a:rPr lang="ru-RU" sz="2000" b="1" dirty="0" smtClean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/>
            <a:endParaRPr lang="ru-RU" sz="1000" b="1" dirty="0">
              <a:solidFill>
                <a:srgbClr val="005AA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000" dirty="0" smtClean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Разъяснения ФНС России о порядке уменьшения налога по УСН на страховые взносы</a:t>
            </a:r>
          </a:p>
          <a:p>
            <a:pPr algn="ctr"/>
            <a:endParaRPr lang="ru-RU" sz="2000" dirty="0">
              <a:solidFill>
                <a:srgbClr val="005AA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r>
              <a:rPr lang="ru-RU" sz="2000" dirty="0" smtClean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Письмо </a:t>
            </a:r>
            <a:r>
              <a:rPr lang="ru-RU" sz="2000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ФНС России от 25.08.2023 </a:t>
            </a:r>
            <a:r>
              <a:rPr lang="ru-RU" sz="2000" dirty="0" smtClean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ru-RU" sz="2000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СД-4-3/10872</a:t>
            </a:r>
            <a:r>
              <a:rPr lang="ru-RU" sz="2000" dirty="0" smtClean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  «Об </a:t>
            </a:r>
            <a:r>
              <a:rPr lang="ru-RU" sz="2000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уменьшении налога (авансовых платежей по налогу) по упрощенной системе налогообложения и/или налога по патентной системе налогообложения на страховые взносы за 2023 год, определенные в соответствии со статьей 430 Налогового кодекса Российской Федерации, с учетом принятия Федерального закона от 31.07.2023 N </a:t>
            </a:r>
            <a:r>
              <a:rPr lang="ru-RU" sz="2000" dirty="0" smtClean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389-ФЗ»</a:t>
            </a:r>
          </a:p>
          <a:p>
            <a:pPr marL="342900" indent="-342900" algn="just">
              <a:buFontTx/>
              <a:buChar char="-"/>
            </a:pPr>
            <a:r>
              <a:rPr lang="ru-RU" sz="2000" dirty="0" smtClean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Письмо </a:t>
            </a:r>
            <a:r>
              <a:rPr lang="ru-RU" sz="2000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ФНС России от 08.04.2024 </a:t>
            </a:r>
            <a:r>
              <a:rPr lang="ru-RU" sz="2000" dirty="0" smtClean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ru-RU" sz="2000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СД-4-3/4104</a:t>
            </a:r>
            <a:r>
              <a:rPr lang="ru-RU" sz="2000" dirty="0" smtClean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 «О </a:t>
            </a:r>
            <a:r>
              <a:rPr lang="ru-RU" sz="2000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возможности уменьшения налога, уплачиваемого в связи с применением УСН и/или ПСН на подлежащие уплате страховые взносы в размере 1% с доходов, превышающих 300 тыс. руб</a:t>
            </a:r>
            <a:r>
              <a:rPr lang="ru-RU" sz="2000" dirty="0" smtClean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.»</a:t>
            </a:r>
            <a:endParaRPr lang="ru-RU" sz="2000" dirty="0">
              <a:solidFill>
                <a:srgbClr val="005AA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Tx/>
              <a:buChar char="-"/>
            </a:pPr>
            <a:endParaRPr lang="ru-RU" sz="2000" dirty="0">
              <a:solidFill>
                <a:srgbClr val="005AA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dirty="0" smtClean="0">
              <a:solidFill>
                <a:srgbClr val="005AA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dirty="0">
              <a:solidFill>
                <a:srgbClr val="005AA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dirty="0">
              <a:solidFill>
                <a:srgbClr val="005AA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61376E2-DE23-49EA-BDCD-762DC68E7400}" type="slidenum">
              <a:rPr lang="ru-RU" smtClean="0"/>
              <a:pPr>
                <a:defRPr/>
              </a:pPr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31380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8228" y="468263"/>
            <a:ext cx="8561139" cy="720080"/>
          </a:xfrm>
        </p:spPr>
        <p:txBody>
          <a:bodyPr/>
          <a:lstStyle/>
          <a:p>
            <a:pPr algn="ctr"/>
            <a:r>
              <a:rPr lang="ru-RU" sz="2000" dirty="0" smtClean="0"/>
              <a:t>     </a:t>
            </a: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30" y="1116335"/>
            <a:ext cx="8921174" cy="5979792"/>
          </a:xfrm>
        </p:spPr>
        <p:txBody>
          <a:bodyPr/>
          <a:lstStyle/>
          <a:p>
            <a:endParaRPr lang="ru-RU" sz="2000" b="1" dirty="0" smtClean="0">
              <a:solidFill>
                <a:srgbClr val="D71920"/>
              </a:solidFill>
            </a:endParaRPr>
          </a:p>
          <a:p>
            <a:endParaRPr lang="ru-RU" sz="2000" b="1" dirty="0">
              <a:solidFill>
                <a:srgbClr val="D71920"/>
              </a:solidFill>
            </a:endParaRPr>
          </a:p>
          <a:p>
            <a:endParaRPr lang="ru-RU" sz="2000" b="1" dirty="0">
              <a:solidFill>
                <a:srgbClr val="D71920"/>
              </a:solidFill>
            </a:endParaRPr>
          </a:p>
          <a:p>
            <a:endParaRPr lang="ru-RU" sz="2000" b="1" dirty="0" smtClean="0">
              <a:solidFill>
                <a:srgbClr val="D71920"/>
              </a:solidFill>
            </a:endParaRPr>
          </a:p>
          <a:p>
            <a:endParaRPr lang="ru-RU" sz="2000" b="1" dirty="0">
              <a:solidFill>
                <a:srgbClr val="D71920"/>
              </a:solidFill>
            </a:endParaRPr>
          </a:p>
          <a:p>
            <a:endParaRPr lang="ru-RU" sz="2000" b="1" dirty="0" smtClean="0">
              <a:solidFill>
                <a:srgbClr val="D71920"/>
              </a:solidFill>
            </a:endParaRPr>
          </a:p>
          <a:p>
            <a:pPr algn="ctr"/>
            <a:r>
              <a:rPr lang="ru-RU" sz="3600" b="1" dirty="0" smtClean="0">
                <a:solidFill>
                  <a:srgbClr val="D71920"/>
                </a:solidFill>
              </a:rPr>
              <a:t>СПАСИБО  </a:t>
            </a:r>
            <a:r>
              <a:rPr lang="ru-RU" sz="3600" b="1" dirty="0">
                <a:solidFill>
                  <a:srgbClr val="D71920"/>
                </a:solidFill>
              </a:rPr>
              <a:t>ЗА  ВНИМАНИЕ</a:t>
            </a:r>
            <a:r>
              <a:rPr lang="ru-RU" sz="3600" dirty="0">
                <a:solidFill>
                  <a:srgbClr val="000066"/>
                </a:solidFill>
              </a:rPr>
              <a:t>      </a:t>
            </a:r>
          </a:p>
          <a:p>
            <a:endParaRPr lang="ru-RU" sz="3600" dirty="0">
              <a:solidFill>
                <a:srgbClr val="005AA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61376E2-DE23-49EA-BDCD-762DC68E7400}" type="slidenum">
              <a:rPr lang="ru-RU" smtClean="0"/>
              <a:pPr>
                <a:defRPr/>
              </a:pPr>
              <a:t>13</a:t>
            </a:fld>
            <a:endParaRPr lang="ru-RU" dirty="0"/>
          </a:p>
        </p:txBody>
      </p:sp>
      <p:pic>
        <p:nvPicPr>
          <p:cNvPr id="5" name="Рисунок 20" descr="C:\Users\panova_ea\Desktop\ФНС\Новая папка\word\jpg\true-logo-FNS.jpg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 flipH="1">
            <a:off x="4338588" y="1188343"/>
            <a:ext cx="2160239" cy="1944687"/>
          </a:xfrm>
        </p:spPr>
      </p:pic>
    </p:spTree>
    <p:extLst>
      <p:ext uri="{BB962C8B-B14F-4D97-AF65-F5344CB8AC3E}">
        <p14:creationId xmlns:p14="http://schemas.microsoft.com/office/powerpoint/2010/main" val="2917758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Содержимое 4"/>
          <p:cNvSpPr>
            <a:spLocks noGrp="1"/>
          </p:cNvSpPr>
          <p:nvPr>
            <p:ph idx="4294967295"/>
          </p:nvPr>
        </p:nvSpPr>
        <p:spPr>
          <a:xfrm>
            <a:off x="593725" y="900311"/>
            <a:ext cx="9217025" cy="6130727"/>
          </a:xfrm>
        </p:spPr>
        <p:txBody>
          <a:bodyPr/>
          <a:lstStyle/>
          <a:p>
            <a:pPr algn="just">
              <a:spcAft>
                <a:spcPts val="600"/>
              </a:spcAft>
            </a:pP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Упрощенная система налогообложения (УСН) – это один из налоговых режимов, который подразумевает особый порядок уплаты налогов и ориентирован на представителей малого и среднего бизнеса.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Заменяет налоги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600"/>
              </a:spcAft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 связи с применением УСН, налогоплательщики освобождаются от уплаты налогов, уплачиваемых в связи с применением общей системой налогообложения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lnSpc>
                <a:spcPts val="1800"/>
              </a:lnSpc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Организации освобождаются от уплаты: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1800"/>
              </a:lnSpc>
            </a:pPr>
            <a:endParaRPr lang="ru-RU" sz="2800" b="1" dirty="0">
              <a:solidFill>
                <a:srgbClr val="0070C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just">
              <a:lnSpc>
                <a:spcPts val="1800"/>
              </a:lnSpc>
              <a:spcAft>
                <a:spcPts val="600"/>
              </a:spcAft>
            </a:pPr>
            <a:r>
              <a:rPr lang="ru-RU" sz="1800" b="1" dirty="0"/>
              <a:t>· 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от налога на прибыль организаций, за исключением налога, уплачиваемого с доходов по дивидендам и отдельным видам долговых обязательств;</a:t>
            </a:r>
          </a:p>
          <a:p>
            <a:pPr algn="just">
              <a:lnSpc>
                <a:spcPts val="1800"/>
              </a:lnSpc>
              <a:spcAft>
                <a:spcPts val="600"/>
              </a:spcAft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·  от налога на имущество организаций, однако, с 1 января 2015 г. для организаций, применяющих УСН, устанавливается обязанность уплачивать налог на имущество в отношении объектов недвижимости, налоговая база по которым определяется как их кадастровая стоимость (п. 2 ст. 346.11 НК РФ, п. 1 ст. 2, ч. 4 ст. 7 Федерального закона от 02.04.2014 № 52-ФЗ);</a:t>
            </a:r>
          </a:p>
          <a:p>
            <a:pPr algn="just">
              <a:lnSpc>
                <a:spcPts val="1800"/>
              </a:lnSpc>
              <a:spcAft>
                <a:spcPts val="600"/>
              </a:spcAft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· налога на добавленную стоимость, за исключением НДС, уплачиваемого при ввозе товаров на таможне, а также при выполнении договора простого товарищества или договора доверительного управления имуществом.</a:t>
            </a:r>
          </a:p>
          <a:p>
            <a:pPr algn="ctr"/>
            <a:endParaRPr lang="en-US" sz="2800" b="1" dirty="0">
              <a:solidFill>
                <a:srgbClr val="0070C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just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ctr"/>
            <a:endParaRPr lang="ru-RU" altLang="ru-RU" sz="2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just"/>
            <a:endParaRPr lang="ru-RU" altLang="ru-RU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just"/>
            <a:endParaRPr lang="ru-RU" alt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07" name="Заголовок 9"/>
          <p:cNvSpPr>
            <a:spLocks noGrp="1"/>
          </p:cNvSpPr>
          <p:nvPr>
            <p:ph type="title" idx="4294967295"/>
          </p:nvPr>
        </p:nvSpPr>
        <p:spPr>
          <a:xfrm>
            <a:off x="954212" y="333216"/>
            <a:ext cx="8580438" cy="567095"/>
          </a:xfrm>
        </p:spPr>
        <p:txBody>
          <a:bodyPr/>
          <a:lstStyle/>
          <a:p>
            <a:pPr algn="ctr"/>
            <a:r>
              <a:rPr lang="ru-RU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Упрощенная система налогообложения</a:t>
            </a:r>
            <a:endParaRPr lang="ru-RU" sz="28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08" name="Номер слайда 5"/>
          <p:cNvSpPr txBox="1">
            <a:spLocks noGrp="1"/>
          </p:cNvSpPr>
          <p:nvPr/>
        </p:nvSpPr>
        <p:spPr bwMode="auto">
          <a:xfrm>
            <a:off x="9734550" y="6661150"/>
            <a:ext cx="725488" cy="69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06" tIns="52153" rIns="104306" bIns="52153" anchor="ctr"/>
          <a:lstStyle>
            <a:lvl1pPr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ts val="2400"/>
              </a:lnSpc>
            </a:pPr>
            <a:fld id="{6F3246FE-EFD5-4FD5-8F0A-AD24D7D6CAA9}" type="slidenum">
              <a:rPr lang="ru-RU" altLang="ru-RU" sz="2700">
                <a:solidFill>
                  <a:schemeClr val="bg1"/>
                </a:solidFill>
                <a:latin typeface="Calibri" panose="020F0502020204030204" pitchFamily="34" charset="0"/>
              </a:rPr>
              <a:pPr algn="ctr" eaLnBrk="1" hangingPunct="1">
                <a:lnSpc>
                  <a:spcPts val="2400"/>
                </a:lnSpc>
              </a:pPr>
              <a:t>2</a:t>
            </a:fld>
            <a:endParaRPr lang="ru-RU" altLang="ru-RU" sz="270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4326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Содержимое 4"/>
          <p:cNvSpPr>
            <a:spLocks noGrp="1"/>
          </p:cNvSpPr>
          <p:nvPr>
            <p:ph idx="4294967295"/>
          </p:nvPr>
        </p:nvSpPr>
        <p:spPr>
          <a:xfrm>
            <a:off x="593725" y="900311"/>
            <a:ext cx="9217025" cy="6130727"/>
          </a:xfrm>
        </p:spPr>
        <p:txBody>
          <a:bodyPr/>
          <a:lstStyle/>
          <a:p>
            <a:pPr marL="0" algn="just"/>
            <a:endParaRPr lang="ru-RU" altLang="ru-RU" sz="2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Индивидуальные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предприниматели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освобождаются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от уплаты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налогов:</a:t>
            </a:r>
          </a:p>
          <a:p>
            <a:pPr marL="0" algn="ctr"/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· 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от налога на доходы физических лиц в отношении доходов от предпринимательской деятельности;</a:t>
            </a:r>
          </a:p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·  от налога на имущество физических лиц, по имуществу, используемому в предпринимательской деятельности, однако, с 1 января 2015 г. для индивидуальных предпринимателей, применяющих УСН, установлена обязанность уплачивать налог на имущество в отношении объектов недвижимости, которые включены в перечень, определяемый в соответствии с п. 7 ст. 378.2 НК РФ (п. 3 ст. 346.11 НК РФ, п. 23 ст. 2, ч. 1 ст. 4 Федерального закона от 29.11.2014 № 382-ФЗ)»;</a:t>
            </a:r>
          </a:p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·  от налога на добавленную стоимость, за исключением НДС, уплачиваемого при ввозе товаров на таможне, а также при выполнении договора простого товарищества или договора доверительного управления имуществом).</a:t>
            </a:r>
          </a:p>
          <a:p>
            <a:pPr marL="0" algn="ctr"/>
            <a:endParaRPr lang="ru-RU" altLang="ru-RU" sz="2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just"/>
            <a:endParaRPr lang="ru-RU" altLang="ru-RU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just"/>
            <a:endParaRPr lang="ru-RU" alt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07" name="Заголовок 9"/>
          <p:cNvSpPr>
            <a:spLocks noGrp="1"/>
          </p:cNvSpPr>
          <p:nvPr>
            <p:ph type="title" idx="4294967295"/>
          </p:nvPr>
        </p:nvSpPr>
        <p:spPr>
          <a:xfrm>
            <a:off x="954212" y="333216"/>
            <a:ext cx="8580438" cy="567095"/>
          </a:xfrm>
        </p:spPr>
        <p:txBody>
          <a:bodyPr/>
          <a:lstStyle/>
          <a:p>
            <a:pPr algn="ctr"/>
            <a:r>
              <a:rPr lang="ru-RU" sz="2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Упрощенная </a:t>
            </a:r>
            <a:r>
              <a:rPr lang="ru-RU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система налогообложения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508" name="Номер слайда 5"/>
          <p:cNvSpPr txBox="1">
            <a:spLocks noGrp="1"/>
          </p:cNvSpPr>
          <p:nvPr/>
        </p:nvSpPr>
        <p:spPr bwMode="auto">
          <a:xfrm>
            <a:off x="9734550" y="6661150"/>
            <a:ext cx="725488" cy="69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06" tIns="52153" rIns="104306" bIns="52153" anchor="ctr"/>
          <a:lstStyle>
            <a:lvl1pPr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ts val="2400"/>
              </a:lnSpc>
            </a:pPr>
            <a:fld id="{6F3246FE-EFD5-4FD5-8F0A-AD24D7D6CAA9}" type="slidenum">
              <a:rPr lang="ru-RU" altLang="ru-RU" sz="2700">
                <a:solidFill>
                  <a:schemeClr val="bg1"/>
                </a:solidFill>
                <a:latin typeface="Calibri" panose="020F0502020204030204" pitchFamily="34" charset="0"/>
              </a:rPr>
              <a:pPr algn="ctr" eaLnBrk="1" hangingPunct="1">
                <a:lnSpc>
                  <a:spcPts val="2400"/>
                </a:lnSpc>
              </a:pPr>
              <a:t>3</a:t>
            </a:fld>
            <a:endParaRPr lang="ru-RU" altLang="ru-RU" sz="270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0242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Содержимое 4"/>
          <p:cNvSpPr>
            <a:spLocks noGrp="1"/>
          </p:cNvSpPr>
          <p:nvPr>
            <p:ph idx="4294967295"/>
          </p:nvPr>
        </p:nvSpPr>
        <p:spPr>
          <a:xfrm>
            <a:off x="593725" y="900311"/>
            <a:ext cx="9217025" cy="6130727"/>
          </a:xfrm>
        </p:spPr>
        <p:txBody>
          <a:bodyPr/>
          <a:lstStyle/>
          <a:p>
            <a:pPr marL="0" algn="ctr"/>
            <a:r>
              <a:rPr lang="ru-RU" sz="2800" dirty="0" smtClean="0"/>
              <a:t>Ставки </a:t>
            </a:r>
            <a:r>
              <a:rPr lang="ru-RU" sz="2800" dirty="0"/>
              <a:t>налога и порядок </a:t>
            </a:r>
            <a:r>
              <a:rPr lang="ru-RU" sz="2800" dirty="0" smtClean="0"/>
              <a:t>расчета</a:t>
            </a:r>
          </a:p>
          <a:p>
            <a:pPr algn="just"/>
            <a:r>
              <a:rPr lang="ru-RU" sz="2000" dirty="0"/>
              <a:t>Расчет налога производится по следующей формуле (статья 346.21 НК РФ):</a:t>
            </a:r>
          </a:p>
          <a:p>
            <a:pPr algn="ctr"/>
            <a:r>
              <a:rPr lang="ru-RU" sz="2000" dirty="0"/>
              <a:t>	Сумма налога = </a:t>
            </a:r>
            <a:r>
              <a:rPr lang="ru-RU" sz="2000" dirty="0" smtClean="0"/>
              <a:t>Налоговая </a:t>
            </a:r>
            <a:r>
              <a:rPr lang="ru-RU" sz="2000" dirty="0"/>
              <a:t>база * </a:t>
            </a:r>
            <a:r>
              <a:rPr lang="ru-RU" sz="2000" dirty="0" smtClean="0"/>
              <a:t>Ставка </a:t>
            </a:r>
            <a:r>
              <a:rPr lang="ru-RU" sz="2000" dirty="0"/>
              <a:t>налога </a:t>
            </a:r>
            <a:endParaRPr lang="ru-RU" sz="2000" dirty="0" smtClean="0"/>
          </a:p>
          <a:p>
            <a:pPr algn="ctr"/>
            <a:r>
              <a:rPr lang="ru-RU" sz="2000" dirty="0"/>
              <a:t>	</a:t>
            </a:r>
          </a:p>
          <a:p>
            <a:pPr algn="just"/>
            <a:r>
              <a:rPr lang="ru-RU" sz="2000" dirty="0"/>
              <a:t>	Для упрощённой системы налогообложения налоговые ставки зависят от выбранного предпринимателем или организацией объекта налогообложения.</a:t>
            </a:r>
          </a:p>
          <a:p>
            <a:pPr algn="just"/>
            <a:r>
              <a:rPr lang="ru-RU" sz="2000" dirty="0"/>
              <a:t>	При объекте налогообложения «доходы» </a:t>
            </a:r>
            <a:r>
              <a:rPr lang="ru-RU" sz="2000" dirty="0" smtClean="0"/>
              <a:t>применяется налоговая ставка в размере  </a:t>
            </a:r>
            <a:r>
              <a:rPr lang="ru-RU" sz="2000" dirty="0"/>
              <a:t>6%. </a:t>
            </a:r>
            <a:endParaRPr lang="ru-RU" sz="2000" dirty="0" smtClean="0"/>
          </a:p>
          <a:p>
            <a:pPr algn="just"/>
            <a:r>
              <a:rPr lang="ru-RU" sz="2000" dirty="0" smtClean="0"/>
              <a:t>	</a:t>
            </a:r>
            <a:r>
              <a:rPr lang="ru-RU" sz="2000" dirty="0"/>
              <a:t> При объекте налогообложения </a:t>
            </a:r>
            <a:r>
              <a:rPr lang="ru-RU" sz="2000" dirty="0" smtClean="0"/>
              <a:t>«доходы, уменьшенные </a:t>
            </a:r>
            <a:r>
              <a:rPr lang="ru-RU" sz="2000" dirty="0"/>
              <a:t>на величину </a:t>
            </a:r>
            <a:r>
              <a:rPr lang="ru-RU" sz="2000" dirty="0" smtClean="0"/>
              <a:t>расходов» применяются налоговые ставки </a:t>
            </a:r>
            <a:r>
              <a:rPr lang="ru-RU" sz="2000" dirty="0" smtClean="0"/>
              <a:t> </a:t>
            </a:r>
            <a:r>
              <a:rPr lang="ru-RU" sz="2000" dirty="0" smtClean="0"/>
              <a:t>в следующих размерах :</a:t>
            </a:r>
          </a:p>
          <a:p>
            <a:pPr algn="just"/>
            <a:r>
              <a:rPr lang="ru-RU" sz="2000" b="1" dirty="0" smtClean="0"/>
              <a:t>· </a:t>
            </a:r>
            <a:r>
              <a:rPr lang="ru-RU" sz="2000" dirty="0"/>
              <a:t>15 % - применяется организациями и индивидуальными предпринимателями, основным видом экономической деятельности (классифицируемым в соответствии с Общероссийским классификатором видов экономической деятельности) которых являются «сдача внаем собственного недвижимого имущества», «аренда и управление собственным и арендованным недвижимым имуществом</a:t>
            </a:r>
            <a:r>
              <a:rPr lang="ru-RU" sz="2000" dirty="0" smtClean="0"/>
              <a:t>»;</a:t>
            </a:r>
            <a:endParaRPr lang="ru-RU" sz="2000" dirty="0"/>
          </a:p>
          <a:p>
            <a:pPr algn="just"/>
            <a:endParaRPr lang="ru-RU" sz="2000" dirty="0"/>
          </a:p>
          <a:p>
            <a:pPr marL="0" algn="ctr"/>
            <a:endParaRPr lang="ru-RU" altLang="ru-RU" sz="2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just"/>
            <a:endParaRPr lang="ru-RU" altLang="ru-RU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just"/>
            <a:endParaRPr lang="ru-RU" alt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07" name="Заголовок 9"/>
          <p:cNvSpPr>
            <a:spLocks noGrp="1"/>
          </p:cNvSpPr>
          <p:nvPr>
            <p:ph type="title" idx="4294967295"/>
          </p:nvPr>
        </p:nvSpPr>
        <p:spPr>
          <a:xfrm>
            <a:off x="954212" y="333216"/>
            <a:ext cx="8580438" cy="567095"/>
          </a:xfrm>
        </p:spPr>
        <p:txBody>
          <a:bodyPr/>
          <a:lstStyle/>
          <a:p>
            <a:pPr algn="ctr"/>
            <a:r>
              <a:rPr lang="ru-RU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Упрощенная система налогообложения</a:t>
            </a:r>
            <a:endParaRPr lang="ru-RU" sz="28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08" name="Номер слайда 5"/>
          <p:cNvSpPr txBox="1">
            <a:spLocks noGrp="1"/>
          </p:cNvSpPr>
          <p:nvPr/>
        </p:nvSpPr>
        <p:spPr bwMode="auto">
          <a:xfrm>
            <a:off x="9734550" y="6661150"/>
            <a:ext cx="725488" cy="69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06" tIns="52153" rIns="104306" bIns="52153" anchor="ctr"/>
          <a:lstStyle>
            <a:lvl1pPr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ts val="2400"/>
              </a:lnSpc>
            </a:pPr>
            <a:fld id="{6F3246FE-EFD5-4FD5-8F0A-AD24D7D6CAA9}" type="slidenum">
              <a:rPr lang="ru-RU" altLang="ru-RU" sz="2700">
                <a:solidFill>
                  <a:schemeClr val="bg1"/>
                </a:solidFill>
                <a:latin typeface="Calibri" panose="020F0502020204030204" pitchFamily="34" charset="0"/>
              </a:rPr>
              <a:pPr algn="ctr" eaLnBrk="1" hangingPunct="1">
                <a:lnSpc>
                  <a:spcPts val="2400"/>
                </a:lnSpc>
              </a:pPr>
              <a:t>4</a:t>
            </a:fld>
            <a:endParaRPr lang="ru-RU" altLang="ru-RU" sz="270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494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9396" y="274634"/>
            <a:ext cx="9655856" cy="597724"/>
          </a:xfrm>
        </p:spPr>
        <p:txBody>
          <a:bodyPr/>
          <a:lstStyle/>
          <a:p>
            <a:pPr algn="ctr"/>
            <a:r>
              <a:rPr lang="ru-RU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Упрощенная система налогообложения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0196" y="1137425"/>
            <a:ext cx="8924354" cy="5955574"/>
          </a:xfrm>
        </p:spPr>
        <p:txBody>
          <a:bodyPr/>
          <a:lstStyle/>
          <a:p>
            <a:pPr marL="363320" algn="just"/>
            <a:r>
              <a:rPr lang="ru-RU" sz="2000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· </a:t>
            </a:r>
            <a:r>
              <a:rPr lang="ru-RU" sz="2000" dirty="0">
                <a:solidFill>
                  <a:srgbClr val="005AA9"/>
                </a:solidFill>
              </a:rPr>
              <a:t>10 % -применяется на территории Томской области для остальных категорий налогоплательщиков, для которых не установлены иные налоговые ставки Законом Томской области от 07.04.2009 № 51-ОЗ «Об установлении на территории Томской области Налоговых ставок по налогу, взимаемому в связи с применением упрощенной системы налогообложения»;</a:t>
            </a:r>
          </a:p>
          <a:p>
            <a:pPr marL="363320" algn="just"/>
            <a:r>
              <a:rPr lang="ru-RU" sz="2000" dirty="0">
                <a:solidFill>
                  <a:srgbClr val="005AA9"/>
                </a:solidFill>
              </a:rPr>
              <a:t>· 5 % -применяется для организаций - резидентов особой экономической зоны технико-внедренческого типа, созданной на территории города </a:t>
            </a:r>
            <a:r>
              <a:rPr lang="ru-RU" sz="2000" dirty="0" smtClean="0">
                <a:solidFill>
                  <a:srgbClr val="005AA9"/>
                </a:solidFill>
              </a:rPr>
              <a:t>Томска и  </a:t>
            </a:r>
            <a:r>
              <a:rPr lang="ru-RU" sz="2000" dirty="0">
                <a:solidFill>
                  <a:srgbClr val="005AA9"/>
                </a:solidFill>
              </a:rPr>
              <a:t>для резидентов территории опережающего социально-экономического развития </a:t>
            </a:r>
            <a:r>
              <a:rPr lang="ru-RU" sz="2000" dirty="0" smtClean="0">
                <a:solidFill>
                  <a:srgbClr val="005AA9"/>
                </a:solidFill>
              </a:rPr>
              <a:t>«Северск»;</a:t>
            </a:r>
          </a:p>
          <a:p>
            <a:pPr marL="363320" algn="just"/>
            <a:r>
              <a:rPr lang="ru-RU" sz="2000" dirty="0">
                <a:solidFill>
                  <a:srgbClr val="005AA9"/>
                </a:solidFill>
              </a:rPr>
              <a:t>· 0 % -применяется индивидуальными предпринимателями, впервые зарегистрированных после 15 мая 2015 г. и </a:t>
            </a:r>
            <a:r>
              <a:rPr lang="ru-RU" sz="2000" dirty="0" smtClean="0">
                <a:solidFill>
                  <a:srgbClr val="005AA9"/>
                </a:solidFill>
              </a:rPr>
              <a:t>осуществляющие </a:t>
            </a:r>
            <a:r>
              <a:rPr lang="ru-RU" sz="2000" dirty="0">
                <a:solidFill>
                  <a:srgbClr val="005AA9"/>
                </a:solidFill>
              </a:rPr>
              <a:t>предпринимательскую деятельность в производственной, социальной и (или) научной сферах, а также в сфере бытовых услуг населению и услуг по предоставлению мест для временного </a:t>
            </a:r>
            <a:r>
              <a:rPr lang="ru-RU" sz="2000" dirty="0" smtClean="0">
                <a:solidFill>
                  <a:srgbClr val="005AA9"/>
                </a:solidFill>
              </a:rPr>
              <a:t>проживания (не применяется с 01.01.2024 г.).</a:t>
            </a:r>
            <a:endParaRPr lang="ru-RU" sz="2000" dirty="0">
              <a:solidFill>
                <a:srgbClr val="005AA9"/>
              </a:solidFill>
            </a:endParaRPr>
          </a:p>
          <a:p>
            <a:pPr marL="363320" algn="just"/>
            <a:endParaRPr lang="ru-RU" sz="2000" dirty="0" smtClean="0">
              <a:solidFill>
                <a:srgbClr val="005AA9"/>
              </a:solidFill>
            </a:endParaRPr>
          </a:p>
          <a:p>
            <a:pPr marL="363320" algn="just"/>
            <a:endParaRPr lang="ru-RU" sz="2000" dirty="0" smtClean="0">
              <a:solidFill>
                <a:srgbClr val="005AA9"/>
              </a:solidFill>
            </a:endParaRPr>
          </a:p>
          <a:p>
            <a:pPr marL="363320" algn="just"/>
            <a:endParaRPr lang="ru-RU" sz="2000" dirty="0">
              <a:solidFill>
                <a:srgbClr val="005AA9"/>
              </a:solidFill>
            </a:endParaRPr>
          </a:p>
          <a:p>
            <a:pPr marL="363320" algn="just"/>
            <a:r>
              <a:rPr lang="ru-RU" sz="2000" dirty="0" smtClean="0">
                <a:solidFill>
                  <a:srgbClr val="005AA9"/>
                </a:solidFill>
              </a:rPr>
              <a:t>   </a:t>
            </a:r>
            <a:endParaRPr lang="ru-RU" sz="2000" dirty="0">
              <a:solidFill>
                <a:srgbClr val="005AA9"/>
              </a:solidFill>
            </a:endParaRPr>
          </a:p>
          <a:p>
            <a:pPr algn="ctr"/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61376E2-DE23-49EA-BDCD-762DC68E7400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560354" y="1137425"/>
            <a:ext cx="928694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dirty="0" smtClean="0"/>
          </a:p>
          <a:p>
            <a:pPr algn="just"/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1524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9396" y="274634"/>
            <a:ext cx="9655856" cy="597724"/>
          </a:xfrm>
        </p:spPr>
        <p:txBody>
          <a:bodyPr/>
          <a:lstStyle/>
          <a:p>
            <a:pPr algn="ctr"/>
            <a:r>
              <a:rPr lang="ru-RU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Упрощенная система налогообложения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0196" y="1137425"/>
            <a:ext cx="8924354" cy="5955574"/>
          </a:xfrm>
        </p:spPr>
        <p:txBody>
          <a:bodyPr/>
          <a:lstStyle/>
          <a:p>
            <a:pPr algn="ctr"/>
            <a:endParaRPr lang="ru-RU" sz="2000" dirty="0" smtClean="0">
              <a:solidFill>
                <a:srgbClr val="005AA9"/>
              </a:solidFill>
            </a:endParaRPr>
          </a:p>
          <a:p>
            <a:pPr marL="363320" algn="just"/>
            <a:r>
              <a:rPr lang="ru-RU" sz="2000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· 8 % - налогоплательщики, применяющие в качестве объекта налогообложения доходы, начиная с квартала, по итогам которого доходы налогоплательщика, определяемые нарастающим итогом с начала налогового периода в соответствии со </a:t>
            </a:r>
            <a:r>
              <a:rPr lang="ru-RU" sz="2000" dirty="0" smtClean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статьей 345.15 и </a:t>
            </a:r>
            <a:r>
              <a:rPr lang="ru-RU" sz="2000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подпунктами 1 и 3 пункта 1 статьи </a:t>
            </a:r>
            <a:r>
              <a:rPr lang="ru-RU" sz="2000" dirty="0" smtClean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346.25 Кодекса</a:t>
            </a:r>
            <a:r>
              <a:rPr lang="ru-RU" sz="2000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превысили 150 </a:t>
            </a:r>
            <a:r>
              <a:rPr lang="ru-RU" sz="2000" dirty="0" smtClean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млн </a:t>
            </a:r>
            <a:r>
              <a:rPr lang="ru-RU" sz="2000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рублей, но не превысили 200 </a:t>
            </a:r>
            <a:r>
              <a:rPr lang="ru-RU" sz="2000" dirty="0" smtClean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млн </a:t>
            </a:r>
            <a:r>
              <a:rPr lang="ru-RU" sz="2000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рублей и (или) в течение которого средняя численность работников налогоплательщика превысила 100 человек, но не превысила 130 </a:t>
            </a:r>
            <a:r>
              <a:rPr lang="ru-RU" sz="2000" dirty="0" smtClean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человек.</a:t>
            </a:r>
          </a:p>
          <a:p>
            <a:pPr marL="363320" algn="just"/>
            <a:r>
              <a:rPr lang="ru-RU" sz="2000" dirty="0" smtClean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Применяется в </a:t>
            </a:r>
            <a:r>
              <a:rPr lang="ru-RU" sz="2000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отношении части налоговой базы, рассчитанной как разница между налоговой базой, определенной за отчетный (налоговый) период, и налоговой базой, определенной за отчетный период, предшествующий кварталу, в котором допущены указанные превышения доходов налогоплательщика и (или) средней численности его работников.</a:t>
            </a:r>
          </a:p>
          <a:p>
            <a:pPr algn="ctr"/>
            <a:endParaRPr lang="ru-RU" sz="2000" dirty="0">
              <a:solidFill>
                <a:srgbClr val="005AA9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61376E2-DE23-49EA-BDCD-762DC68E7400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560354" y="1137425"/>
            <a:ext cx="928694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dirty="0" smtClean="0"/>
          </a:p>
          <a:p>
            <a:pPr algn="just"/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271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Содержимое 4"/>
          <p:cNvSpPr>
            <a:spLocks noGrp="1"/>
          </p:cNvSpPr>
          <p:nvPr>
            <p:ph idx="4294967295"/>
          </p:nvPr>
        </p:nvSpPr>
        <p:spPr>
          <a:xfrm>
            <a:off x="1158270" y="396255"/>
            <a:ext cx="8561388" cy="667236"/>
          </a:xfrm>
        </p:spPr>
        <p:txBody>
          <a:bodyPr/>
          <a:lstStyle/>
          <a:p>
            <a:pPr marL="342696" indent="-342696" algn="just" eaLnBrk="1" hangingPunct="1">
              <a:spcBef>
                <a:spcPct val="0"/>
              </a:spcBef>
            </a:pPr>
            <a:endParaRPr lang="ru-RU" sz="2600" dirty="0">
              <a:solidFill>
                <a:srgbClr val="000066"/>
              </a:solidFill>
            </a:endParaRPr>
          </a:p>
          <a:p>
            <a:pPr marL="342696" indent="-342696" algn="just" eaLnBrk="1" hangingPunct="1">
              <a:spcBef>
                <a:spcPct val="0"/>
              </a:spcBef>
            </a:pPr>
            <a:endParaRPr lang="ru-RU" sz="2600" dirty="0">
              <a:solidFill>
                <a:srgbClr val="000066"/>
              </a:solidFill>
            </a:endParaRPr>
          </a:p>
          <a:p>
            <a:pPr marL="342696" indent="-342696" algn="just" eaLnBrk="1" hangingPunct="1">
              <a:spcBef>
                <a:spcPct val="0"/>
              </a:spcBef>
            </a:pPr>
            <a:endParaRPr lang="ru-RU" sz="2600" dirty="0">
              <a:solidFill>
                <a:srgbClr val="000066"/>
              </a:solidFill>
            </a:endParaRPr>
          </a:p>
        </p:txBody>
      </p:sp>
      <p:sp>
        <p:nvSpPr>
          <p:cNvPr id="16387" name="Номер слайда 5"/>
          <p:cNvSpPr txBox="1">
            <a:spLocks noGrp="1"/>
          </p:cNvSpPr>
          <p:nvPr/>
        </p:nvSpPr>
        <p:spPr bwMode="auto">
          <a:xfrm>
            <a:off x="9734550" y="6661152"/>
            <a:ext cx="725488" cy="69691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104243" tIns="52122" rIns="104243" bIns="52122" anchor="ctr">
            <a:normAutofit/>
          </a:bodyPr>
          <a:lstStyle/>
          <a:p>
            <a:pPr algn="ctr">
              <a:lnSpc>
                <a:spcPts val="2398"/>
              </a:lnSpc>
              <a:defRPr/>
            </a:pPr>
            <a:fld id="{E0E1615E-E011-4A9E-8CE2-A95490247F2B}" type="slidenum">
              <a:rPr lang="ru-RU" sz="2700">
                <a:solidFill>
                  <a:schemeClr val="bg1"/>
                </a:solidFill>
                <a:latin typeface="+mn-lt"/>
              </a:rPr>
              <a:pPr algn="ctr">
                <a:lnSpc>
                  <a:spcPts val="2398"/>
                </a:lnSpc>
                <a:defRPr/>
              </a:pPr>
              <a:t>7</a:t>
            </a:fld>
            <a:endParaRPr lang="ru-RU" sz="270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20216" y="1908423"/>
            <a:ext cx="914501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005AA9"/>
                </a:solidFill>
              </a:rPr>
              <a:t>Условия применения «нулевой» ставки по УСН в 2023 году:</a:t>
            </a:r>
          </a:p>
          <a:p>
            <a:endParaRPr lang="ru-RU" dirty="0" smtClean="0">
              <a:solidFill>
                <a:srgbClr val="005AA9"/>
              </a:solidFill>
            </a:endParaRPr>
          </a:p>
          <a:p>
            <a:r>
              <a:rPr lang="ru-RU" dirty="0">
                <a:solidFill>
                  <a:srgbClr val="005AA9"/>
                </a:solidFill>
              </a:rPr>
              <a:t>· </a:t>
            </a:r>
            <a:r>
              <a:rPr lang="ru-RU" dirty="0" smtClean="0">
                <a:solidFill>
                  <a:srgbClr val="005AA9"/>
                </a:solidFill>
              </a:rPr>
              <a:t>доходы </a:t>
            </a:r>
            <a:r>
              <a:rPr lang="ru-RU" dirty="0">
                <a:solidFill>
                  <a:srgbClr val="005AA9"/>
                </a:solidFill>
              </a:rPr>
              <a:t>от </a:t>
            </a:r>
            <a:r>
              <a:rPr lang="ru-RU" dirty="0" smtClean="0">
                <a:solidFill>
                  <a:srgbClr val="005AA9"/>
                </a:solidFill>
              </a:rPr>
              <a:t>вида предпринимательской </a:t>
            </a:r>
            <a:r>
              <a:rPr lang="en-US" dirty="0">
                <a:solidFill>
                  <a:srgbClr val="005AA9"/>
                </a:solidFill>
              </a:rPr>
              <a:t> </a:t>
            </a:r>
            <a:r>
              <a:rPr lang="ru-RU" dirty="0" smtClean="0">
                <a:solidFill>
                  <a:srgbClr val="005AA9"/>
                </a:solidFill>
              </a:rPr>
              <a:t>деятельности, осуществляемого налогоплательщиком, получены </a:t>
            </a:r>
            <a:r>
              <a:rPr lang="ru-RU" dirty="0">
                <a:solidFill>
                  <a:srgbClr val="005AA9"/>
                </a:solidFill>
              </a:rPr>
              <a:t>от вида деятельности, перечисленных в </a:t>
            </a:r>
            <a:r>
              <a:rPr lang="ru-RU" dirty="0" smtClean="0">
                <a:solidFill>
                  <a:srgbClr val="005AA9"/>
                </a:solidFill>
              </a:rPr>
              <a:t>пункте</a:t>
            </a:r>
            <a:r>
              <a:rPr lang="en-US" dirty="0" smtClean="0">
                <a:solidFill>
                  <a:srgbClr val="005AA9"/>
                </a:solidFill>
              </a:rPr>
              <a:t>  </a:t>
            </a:r>
            <a:r>
              <a:rPr lang="ru-RU" dirty="0" smtClean="0">
                <a:solidFill>
                  <a:srgbClr val="005AA9"/>
                </a:solidFill>
              </a:rPr>
              <a:t>1 </a:t>
            </a:r>
            <a:r>
              <a:rPr lang="ru-RU" dirty="0">
                <a:solidFill>
                  <a:srgbClr val="005AA9"/>
                </a:solidFill>
              </a:rPr>
              <a:t>статьи 1.1 </a:t>
            </a:r>
            <a:r>
              <a:rPr lang="ru-RU" dirty="0" smtClean="0">
                <a:solidFill>
                  <a:srgbClr val="005AA9"/>
                </a:solidFill>
              </a:rPr>
              <a:t>Закона </a:t>
            </a:r>
            <a:r>
              <a:rPr lang="ru-RU" dirty="0">
                <a:solidFill>
                  <a:srgbClr val="005AA9"/>
                </a:solidFill>
              </a:rPr>
              <a:t>Томской области от 07.04.2009 № 51-ОЗ; </a:t>
            </a:r>
            <a:endParaRPr lang="ru-RU" dirty="0" smtClean="0">
              <a:solidFill>
                <a:srgbClr val="005AA9"/>
              </a:solidFill>
            </a:endParaRPr>
          </a:p>
          <a:p>
            <a:endParaRPr lang="ru-RU" dirty="0" smtClean="0">
              <a:solidFill>
                <a:srgbClr val="005AA9"/>
              </a:solidFill>
            </a:endParaRPr>
          </a:p>
          <a:p>
            <a:r>
              <a:rPr lang="ru-RU" dirty="0" smtClean="0">
                <a:solidFill>
                  <a:srgbClr val="005AA9"/>
                </a:solidFill>
              </a:rPr>
              <a:t> </a:t>
            </a:r>
            <a:r>
              <a:rPr lang="ru-RU" dirty="0">
                <a:solidFill>
                  <a:srgbClr val="005AA9"/>
                </a:solidFill>
              </a:rPr>
              <a:t>· </a:t>
            </a:r>
            <a:r>
              <a:rPr lang="ru-RU" dirty="0" smtClean="0">
                <a:solidFill>
                  <a:srgbClr val="005AA9"/>
                </a:solidFill>
              </a:rPr>
              <a:t>средняя </a:t>
            </a:r>
            <a:r>
              <a:rPr lang="ru-RU" dirty="0">
                <a:solidFill>
                  <a:srgbClr val="005AA9"/>
                </a:solidFill>
              </a:rPr>
              <a:t>численность наемных работников за налоговый период не превышает 15 человек</a:t>
            </a:r>
            <a:r>
              <a:rPr lang="ru-RU" dirty="0" smtClean="0">
                <a:solidFill>
                  <a:srgbClr val="005AA9"/>
                </a:solidFill>
              </a:rPr>
              <a:t>;</a:t>
            </a:r>
          </a:p>
          <a:p>
            <a:r>
              <a:rPr lang="ru-RU" dirty="0">
                <a:solidFill>
                  <a:srgbClr val="005AA9"/>
                </a:solidFill>
              </a:rPr>
              <a:t/>
            </a:r>
            <a:br>
              <a:rPr lang="ru-RU" dirty="0">
                <a:solidFill>
                  <a:srgbClr val="005AA9"/>
                </a:solidFill>
              </a:rPr>
            </a:br>
            <a:r>
              <a:rPr lang="ru-RU" dirty="0">
                <a:solidFill>
                  <a:srgbClr val="005AA9"/>
                </a:solidFill>
              </a:rPr>
              <a:t>· </a:t>
            </a:r>
            <a:r>
              <a:rPr lang="ru-RU" dirty="0" smtClean="0">
                <a:solidFill>
                  <a:srgbClr val="005AA9"/>
                </a:solidFill>
              </a:rPr>
              <a:t>предельный </a:t>
            </a:r>
            <a:r>
              <a:rPr lang="ru-RU" dirty="0">
                <a:solidFill>
                  <a:srgbClr val="005AA9"/>
                </a:solidFill>
              </a:rPr>
              <a:t>размер доходов от реализации не превышает в 2023 году  25,14 млн руб.; </a:t>
            </a:r>
            <a:endParaRPr lang="ru-RU" dirty="0" smtClean="0">
              <a:solidFill>
                <a:srgbClr val="005AA9"/>
              </a:solidFill>
            </a:endParaRPr>
          </a:p>
          <a:p>
            <a:endParaRPr lang="ru-RU" dirty="0" smtClean="0">
              <a:solidFill>
                <a:srgbClr val="005AA9"/>
              </a:solidFill>
            </a:endParaRPr>
          </a:p>
          <a:p>
            <a:r>
              <a:rPr lang="ru-RU" dirty="0">
                <a:solidFill>
                  <a:srgbClr val="005AA9"/>
                </a:solidFill>
              </a:rPr>
              <a:t>· </a:t>
            </a:r>
            <a:r>
              <a:rPr lang="ru-RU" dirty="0" smtClean="0">
                <a:solidFill>
                  <a:srgbClr val="005AA9"/>
                </a:solidFill>
              </a:rPr>
              <a:t>среднемесячная </a:t>
            </a:r>
            <a:r>
              <a:rPr lang="ru-RU" dirty="0">
                <a:solidFill>
                  <a:srgbClr val="005AA9"/>
                </a:solidFill>
              </a:rPr>
              <a:t>заработная плата в расчете на одного наемного работника в налоговом периоде составляет не менее двукратного минимального размера оплаты труда, установленного федеральным законом на начало налогового периода (32484 руб.).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20216" y="540271"/>
            <a:ext cx="937707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УПРОЩЕННАЯ СИСТЕМА НАЛОГООБЛОЖЕНИЯ</a:t>
            </a:r>
            <a:endParaRPr lang="ru-RU" sz="28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8228" y="468263"/>
            <a:ext cx="8561139" cy="720080"/>
          </a:xfrm>
        </p:spPr>
        <p:txBody>
          <a:bodyPr/>
          <a:lstStyle/>
          <a:p>
            <a:pPr algn="ctr"/>
            <a:r>
              <a:rPr lang="ru-RU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Упрощенная система налогообложения</a:t>
            </a: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30" y="1116335"/>
            <a:ext cx="8921174" cy="5979792"/>
          </a:xfrm>
        </p:spPr>
        <p:txBody>
          <a:bodyPr/>
          <a:lstStyle/>
          <a:p>
            <a:pPr marL="363320" algn="just"/>
            <a:r>
              <a:rPr lang="ru-RU" sz="2000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· </a:t>
            </a:r>
            <a:r>
              <a:rPr lang="ru-RU" sz="2000" dirty="0" smtClean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ru-RU" sz="2000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 - налогоплательщики, применяющие в качестве объекта налогообложения доходы, уменьшенные на величину расходов, начиная с квартала, по итогам которого доходы налогоплательщика, определяемые нарастающим итогом с начала налогового периода в соответствии со статьей 346.15 и с подпунктами 1 и 3 пункта 1 статьи 346.25 Кодекса, превысили 150 млн рублей, но не превысили 200 млн рублей и (или) в течение которого средняя численность работников превысила 100 человек, но не превысила 130 человек. </a:t>
            </a:r>
          </a:p>
          <a:p>
            <a:pPr marL="363320" algn="just"/>
            <a:r>
              <a:rPr lang="ru-RU" sz="2000" dirty="0" smtClean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Применяется </a:t>
            </a:r>
            <a:r>
              <a:rPr lang="ru-RU" sz="2000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отношении части налоговый базы, рассчитанной как разница между налоговой базой, определенной за отчетный (налоговый) период, и налоговой базой, определенной за отчетный период, предшествующий кварталу, в котором допущены указанные превышения доходов налогоплательщика и (или) средней численности его работников</a:t>
            </a:r>
            <a:r>
              <a:rPr lang="ru-RU" sz="2000" dirty="0" smtClean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63320" algn="just"/>
            <a:r>
              <a:rPr lang="ru-RU" dirty="0" smtClean="0"/>
              <a:t>	</a:t>
            </a:r>
            <a:r>
              <a:rPr lang="ru-RU" sz="2000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Величина предельного дохода по УСН  с учетом коэффициента-дефлятора </a:t>
            </a:r>
            <a:r>
              <a:rPr lang="ru-RU" sz="2000" dirty="0" smtClean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составила:</a:t>
            </a:r>
          </a:p>
          <a:p>
            <a:pPr marL="706220" indent="-342900" algn="just">
              <a:buFontTx/>
              <a:buChar char="-"/>
            </a:pPr>
            <a:r>
              <a:rPr lang="ru-RU" sz="2000" dirty="0" smtClean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000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 году 251,4 </a:t>
            </a:r>
            <a:r>
              <a:rPr lang="ru-RU" sz="2000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млн руб. (200 млн руб. * 1,257</a:t>
            </a:r>
            <a:r>
              <a:rPr lang="ru-RU" sz="2000" dirty="0" smtClean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363320" algn="just"/>
            <a:r>
              <a:rPr lang="ru-RU" sz="2000" dirty="0" smtClean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  в 2024 году 265,8 млн руб. (200 </a:t>
            </a:r>
            <a:r>
              <a:rPr lang="ru-RU" sz="2000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млн руб. * </a:t>
            </a:r>
            <a:r>
              <a:rPr lang="ru-RU" sz="2000" dirty="0" smtClean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1,329).</a:t>
            </a:r>
            <a:endParaRPr lang="ru-RU" sz="2000" dirty="0">
              <a:solidFill>
                <a:srgbClr val="005AA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61376E2-DE23-49EA-BDCD-762DC68E7400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7540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8228" y="468263"/>
            <a:ext cx="8561139" cy="720080"/>
          </a:xfrm>
        </p:spPr>
        <p:txBody>
          <a:bodyPr/>
          <a:lstStyle/>
          <a:p>
            <a:pPr algn="ctr"/>
            <a:r>
              <a:rPr lang="ru-RU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Упрощенная система налогообложения</a:t>
            </a: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30" y="1116335"/>
            <a:ext cx="8921174" cy="5979792"/>
          </a:xfrm>
        </p:spPr>
        <p:txBody>
          <a:bodyPr/>
          <a:lstStyle/>
          <a:p>
            <a:pPr marL="363320" algn="ctr"/>
            <a:endParaRPr lang="ru-RU" sz="2000" dirty="0" smtClean="0">
              <a:solidFill>
                <a:srgbClr val="005AA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3320" algn="ctr"/>
            <a:r>
              <a:rPr lang="ru-RU" sz="2000" b="1" dirty="0" smtClean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Уменьшение </a:t>
            </a:r>
            <a:r>
              <a:rPr lang="ru-RU" sz="2000" b="1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суммы налога  УСН на СВ</a:t>
            </a:r>
            <a:endParaRPr lang="ru-RU" sz="2000" b="1" dirty="0" smtClean="0">
              <a:solidFill>
                <a:srgbClr val="005AA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3320" algn="just"/>
            <a:endParaRPr lang="ru-RU" sz="2000" dirty="0">
              <a:solidFill>
                <a:srgbClr val="005AA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3320" algn="just"/>
            <a:r>
              <a:rPr lang="ru-RU" sz="2000" b="1" dirty="0" smtClean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Юридические </a:t>
            </a:r>
            <a:r>
              <a:rPr lang="ru-RU" sz="2000" b="1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лица </a:t>
            </a:r>
          </a:p>
          <a:p>
            <a:pPr marL="363320" algn="just"/>
            <a:r>
              <a:rPr lang="ru-RU" sz="2000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Объект налогообложения «доходы минус расходы»</a:t>
            </a:r>
          </a:p>
          <a:p>
            <a:pPr marL="363320" algn="just"/>
            <a:r>
              <a:rPr lang="ru-RU" sz="2000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уменьшают налог по УСН на страховые взносы, указанные в  подпункте 7 пункта 1 статьи 346.16 Налогового кодекса РФ</a:t>
            </a:r>
          </a:p>
          <a:p>
            <a:pPr marL="363320" algn="just"/>
            <a:r>
              <a:rPr lang="ru-RU" sz="2000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расходы на СВ учитываются в фактически произведенном размере</a:t>
            </a:r>
          </a:p>
          <a:p>
            <a:pPr marL="363320" algn="just"/>
            <a:endParaRPr lang="ru-RU" sz="2000" dirty="0">
              <a:solidFill>
                <a:srgbClr val="005AA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3320" algn="just"/>
            <a:r>
              <a:rPr lang="ru-RU" sz="2000" b="1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Объект налогообложения «доходы»</a:t>
            </a:r>
          </a:p>
          <a:p>
            <a:pPr marL="363320" algn="just"/>
            <a:r>
              <a:rPr lang="ru-RU" sz="2000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уменьшают налог по УСН на страховые взносы, указанные в  пункте 3.1 статьи 346.21 Налогового кодекса РФ</a:t>
            </a:r>
          </a:p>
          <a:p>
            <a:pPr marL="363320" algn="just"/>
            <a:r>
              <a:rPr lang="ru-RU" sz="2000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страховые взносы уплачены (в пределах исчисленных сумм) в данном налоговом (отчетном) периоде </a:t>
            </a:r>
          </a:p>
          <a:p>
            <a:pPr marL="363320" algn="just"/>
            <a:r>
              <a:rPr lang="ru-RU" sz="2000" dirty="0">
                <a:solidFill>
                  <a:srgbClr val="005A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сумма налога по УСН не может быть уменьшена на сумму СВ более чем на 50 процентов (пункт 3.1 статьи 346.21 Налогового кодекса РФ)</a:t>
            </a:r>
          </a:p>
          <a:p>
            <a:pPr marL="363320" algn="just"/>
            <a:endParaRPr lang="ru-RU" sz="2000" dirty="0">
              <a:solidFill>
                <a:srgbClr val="005AA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61376E2-DE23-49EA-BDCD-762DC68E7400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0644004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Концепция АСК НДС2 Кас (1)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12709</TotalTime>
  <Words>978</Words>
  <Application>Microsoft Office PowerPoint</Application>
  <PresentationFormat>Произвольный</PresentationFormat>
  <Paragraphs>172</Paragraphs>
  <Slides>13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Present_FNS2012_A4</vt:lpstr>
      <vt:lpstr>Концепция АСК НДС2 Кас (1)</vt:lpstr>
      <vt:lpstr>Упрощенная система налогообложения </vt:lpstr>
      <vt:lpstr>Упрощенная система налогообложения</vt:lpstr>
      <vt:lpstr> Упрощенная система налогообложения </vt:lpstr>
      <vt:lpstr>Упрощенная система налогообложения</vt:lpstr>
      <vt:lpstr>Упрощенная система налогообложения</vt:lpstr>
      <vt:lpstr>Упрощенная система налогообложения</vt:lpstr>
      <vt:lpstr>Презентация PowerPoint</vt:lpstr>
      <vt:lpstr>Упрощенная система налогообложения</vt:lpstr>
      <vt:lpstr>Упрощенная система налогообложения</vt:lpstr>
      <vt:lpstr>Упрощенная система налогообложения</vt:lpstr>
      <vt:lpstr>Упрощенная система налогообложения</vt:lpstr>
      <vt:lpstr>Упрощенная система налогообложения</vt:lpstr>
      <vt:lpstr>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Креславский-Смирнов</dc:creator>
  <cp:lastModifiedBy>Лучкин Андрей Андреевич</cp:lastModifiedBy>
  <cp:revision>647</cp:revision>
  <cp:lastPrinted>2016-09-27T08:44:05Z</cp:lastPrinted>
  <dcterms:created xsi:type="dcterms:W3CDTF">2013-02-13T06:35:45Z</dcterms:created>
  <dcterms:modified xsi:type="dcterms:W3CDTF">2024-04-18T09:07:17Z</dcterms:modified>
</cp:coreProperties>
</file>