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7" r:id="rId2"/>
    <p:sldId id="317" r:id="rId3"/>
    <p:sldId id="355" r:id="rId4"/>
    <p:sldId id="356" r:id="rId5"/>
    <p:sldId id="358" r:id="rId6"/>
    <p:sldId id="357" r:id="rId7"/>
    <p:sldId id="359" r:id="rId8"/>
    <p:sldId id="360" r:id="rId9"/>
    <p:sldId id="361" r:id="rId10"/>
    <p:sldId id="349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4" r:id="rId23"/>
    <p:sldId id="375" r:id="rId24"/>
    <p:sldId id="376" r:id="rId25"/>
    <p:sldId id="377" r:id="rId26"/>
    <p:sldId id="378" r:id="rId27"/>
    <p:sldId id="380" r:id="rId28"/>
    <p:sldId id="382" r:id="rId29"/>
    <p:sldId id="281" r:id="rId30"/>
  </p:sldIdLst>
  <p:sldSz cx="9144000" cy="5143500" type="screen16x9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A36"/>
    <a:srgbClr val="067082"/>
    <a:srgbClr val="DDAC96"/>
    <a:srgbClr val="CEB173"/>
    <a:srgbClr val="012C65"/>
    <a:srgbClr val="CCE9CC"/>
    <a:srgbClr val="FFFFFF"/>
    <a:srgbClr val="45A690"/>
    <a:srgbClr val="B6AD63"/>
    <a:srgbClr val="00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8" autoAdjust="0"/>
    <p:restoredTop sz="86400" autoAdjust="0"/>
  </p:normalViewPr>
  <p:slideViewPr>
    <p:cSldViewPr>
      <p:cViewPr varScale="1">
        <p:scale>
          <a:sx n="82" d="100"/>
          <a:sy n="82" d="100"/>
        </p:scale>
        <p:origin x="108" y="1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B74CD-A9C5-4E1F-915A-CB67D8078B74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6420-4EFD-44AC-B5B3-E846877D2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3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gif"/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5" Type="http://schemas.openxmlformats.org/officeDocument/2006/relationships/image" Target="../media/image42.gif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0A073DD303A1B48338F95B172705F0A63D0907BD91B4BFD59CBB28BB02CF63247398C302F9457AEEF632041E67A7C9E7C13D62272940CA1EjAA2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A5A2CF-0076-1963-9F52-11D59C3BD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3" y="0"/>
            <a:ext cx="3922568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2F0F03-1EB7-F433-1B98-FDA1663F1D1E}"/>
              </a:ext>
            </a:extLst>
          </p:cNvPr>
          <p:cNvSpPr txBox="1"/>
          <p:nvPr/>
        </p:nvSpPr>
        <p:spPr>
          <a:xfrm>
            <a:off x="5615299" y="451596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yriad Pro" pitchFamily="34" charset="0"/>
              </a:rPr>
              <a:t>05.10.2023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0D90BA-7C20-C32C-D29B-02B19FA32457}"/>
              </a:ext>
            </a:extLst>
          </p:cNvPr>
          <p:cNvSpPr txBox="1"/>
          <p:nvPr/>
        </p:nvSpPr>
        <p:spPr>
          <a:xfrm>
            <a:off x="3922294" y="1119531"/>
            <a:ext cx="49701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" pitchFamily="34" charset="0"/>
              </a:rPr>
              <a:t>III </a:t>
            </a:r>
            <a:r>
              <a:rPr lang="ru-RU" sz="2000" b="1" dirty="0">
                <a:latin typeface="Myriad Pro" pitchFamily="34" charset="0"/>
              </a:rPr>
              <a:t>заседание Экспертного совета по рекламе при Томском УФАС в 2023 году</a:t>
            </a:r>
          </a:p>
          <a:p>
            <a:endParaRPr lang="ru-RU" sz="2000" b="1" dirty="0">
              <a:latin typeface="Myriad Pro" pitchFamily="34" charset="0"/>
            </a:endParaRPr>
          </a:p>
          <a:p>
            <a:r>
              <a:rPr lang="ru-RU" sz="2000" b="1" dirty="0">
                <a:latin typeface="Myriad Pro" pitchFamily="34" charset="0"/>
              </a:rPr>
              <a:t>Реклама в сети «Интернет»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155186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2E5895-E3F0-BCB0-DC19-1F42FAE43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39" y="0"/>
            <a:ext cx="51475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53A32-16BC-4F03-6289-50BF2CFE2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689"/>
            <a:ext cx="4323500" cy="43201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66CCB3-2BF5-C938-2A54-7DEA88A3A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6" y="411689"/>
            <a:ext cx="4323501" cy="43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F5F0F0-D865-7953-4940-B47617DD8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75" y="411687"/>
            <a:ext cx="4323502" cy="4320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15B255-BB01-FCBF-86EF-D6C157A59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" y="411688"/>
            <a:ext cx="4323503" cy="43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BBEE4-F338-8622-1210-05C0239AA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9" y="446208"/>
            <a:ext cx="4323502" cy="43201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F560C-775D-9845-DDB5-ABD5DA9B7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26" y="446208"/>
            <a:ext cx="4320124" cy="43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0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7E3D78-0CFC-B367-9A00-9CC79C80A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" y="446208"/>
            <a:ext cx="4320124" cy="4320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96E77C-4410-E6A6-D94C-60FD47A2E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0" y="446208"/>
            <a:ext cx="4320124" cy="43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6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AC1BE-59C8-0B46-D33E-616D4E80C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39" y="0"/>
            <a:ext cx="51475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7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7EEC5B-64C7-C62C-BDFB-868538A66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29FDD-5854-5A56-D936-1D9C4DBD9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" y="413375"/>
            <a:ext cx="4320124" cy="4316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F5F4FB-D563-A7CE-3BB4-33A932E46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37" y="413375"/>
            <a:ext cx="4316750" cy="43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2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F92347-A873-C04C-2915-DC53A9F1B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3" y="437951"/>
            <a:ext cx="4320125" cy="4316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CCD6C-B2D8-90ED-FCF2-C09532AD2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64" y="437951"/>
            <a:ext cx="4320123" cy="43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6309B-5053-900F-F7E8-E56A6F8AE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3" y="412295"/>
            <a:ext cx="4323502" cy="43201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36B09B-E580-3B8B-CFAF-F2E9FDE0B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84" y="412295"/>
            <a:ext cx="4323503" cy="43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Изменения в Закон о рекламе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215516" y="699542"/>
            <a:ext cx="8712968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Ред. от 14.07.2022 (ФЗ №347-ФЗ от 02.07.2021) введена ст. 18.1 Реклама в информационно-телекоммуникационной сети «Интернет», которой установлено: </a:t>
            </a:r>
          </a:p>
          <a:p>
            <a:pPr marL="457200"/>
            <a:r>
              <a:rPr lang="ru-RU" sz="2000" dirty="0">
                <a:ea typeface="Cambria" panose="02040503050406030204" pitchFamily="18" charset="0"/>
              </a:rPr>
              <a:t>Полномочия Роскомнадзора по учету, хранению и обработке информации о рекламе в интернете, о рекламодателях, рекламораспространителях, операторах рекламных систем</a:t>
            </a:r>
          </a:p>
          <a:p>
            <a:pPr marL="457200"/>
            <a:r>
              <a:rPr lang="ru-RU" sz="2000" dirty="0">
                <a:ea typeface="Cambria" panose="02040503050406030204" pitchFamily="18" charset="0"/>
              </a:rPr>
              <a:t>Обязанность рекламодателей, рекламораспространителей, операторов рекламных систем предоставлять в Роскомнадзор сведения о распространенной ими рекламе в интернете через операторов рекламных данных (кроме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)</a:t>
            </a:r>
          </a:p>
          <a:p>
            <a:pPr marL="457200"/>
            <a:r>
              <a:rPr lang="ru-RU" sz="2000" dirty="0">
                <a:ea typeface="Cambria" panose="02040503050406030204" pitchFamily="18" charset="0"/>
              </a:rPr>
              <a:t>Реклама, распространяемая в интернете, должна содержать пометку «реклама», указание на рекламодателя и/или сайт с информацией о рекламодателе, а также идентификатор рекламы</a:t>
            </a:r>
          </a:p>
          <a:p>
            <a:pPr marL="114300" indent="0">
              <a:buFont typeface="Arial" pitchFamily="34" charset="0"/>
              <a:buNone/>
            </a:pPr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2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F7F766-6787-DABD-B973-F84A387BD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9" y="398731"/>
            <a:ext cx="4323502" cy="43201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80212-F3EB-DD66-9374-77991745C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70" y="398731"/>
            <a:ext cx="4346037" cy="43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9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E7DC3B-D61A-EB7E-FC00-681F5F78A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C4D52A-7EC4-1FEB-218F-109B21096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3" y="349770"/>
            <a:ext cx="4346037" cy="43460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A1D126-0EAF-9EF0-F5B9-3B3F35EAC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72" y="344221"/>
            <a:ext cx="4346037" cy="43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5135D-05EF-E0AD-9370-40B1E1859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5" y="344220"/>
            <a:ext cx="4346037" cy="43460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1623CE-D89E-A811-CF1A-80BC2BF67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80" y="344220"/>
            <a:ext cx="4346037" cy="43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5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Часто задаваемые вопросы</a:t>
            </a:r>
          </a:p>
          <a:p>
            <a:endParaRPr lang="ru-RU" sz="2000" b="1" dirty="0">
              <a:latin typeface="Myriad Pro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626876" y="586941"/>
            <a:ext cx="82296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ru-RU" sz="1100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l"/>
            <a:endParaRPr lang="ru-RU" sz="11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ru-RU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  <a:t>Является ли рекламой информация о товарах, размещенная в мобильном приложении магазина?</a:t>
            </a:r>
          </a:p>
          <a:p>
            <a:pPr algn="l"/>
            <a:endParaRPr lang="ru-RU" sz="2000" b="0" i="0" dirty="0">
              <a:effectLst/>
              <a:latin typeface="Calibri (Основной текст)"/>
            </a:endParaRPr>
          </a:p>
          <a:p>
            <a:pPr marL="0" indent="0" algn="l">
              <a:buNone/>
            </a:pPr>
            <a:r>
              <a:rPr lang="ru-RU" sz="2000" b="0" i="0" dirty="0">
                <a:effectLst/>
                <a:latin typeface="Calibri (Основной текст)"/>
              </a:rPr>
              <a:t>Нет, поскольку такая информация информирует о самом магазине и о товарах, которые магазин продает. Однако если в мобильном приложении размещаются сведения о товарах иных продавцов, информация о которых визуально выделяется, такая информация может быть рекламой.</a:t>
            </a: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98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Часто задаваемые вопросы</a:t>
            </a:r>
          </a:p>
          <a:p>
            <a:endParaRPr lang="ru-RU" sz="2000" b="1" dirty="0">
              <a:latin typeface="Myriad Pro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626876" y="586941"/>
            <a:ext cx="82296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ru-RU" sz="1100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l"/>
            <a:endParaRPr lang="ru-RU" sz="11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закон о маркировке рекламы в интернете вступил в силу год назад, нужно ли удалять рекламные посты без маркировки , опубликованные за этот год?</a:t>
            </a:r>
          </a:p>
          <a:p>
            <a:pPr marL="0" indent="0" algn="just" rtl="0">
              <a:lnSpc>
                <a:spcPct val="100000"/>
              </a:lnSpc>
              <a:buNone/>
            </a:pPr>
            <a:br>
              <a:rPr lang="ru-RU" sz="1200" i="0" dirty="0">
                <a:effectLst/>
              </a:rPr>
            </a:br>
            <a:endParaRPr lang="ru-RU" sz="1200" i="0" dirty="0">
              <a:effectLst/>
            </a:endParaRP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2000" i="0" dirty="0">
                <a:effectLst/>
              </a:rPr>
              <a:t>Не нужно. Ответственность за распространение рекламы без маркировки введена только с 1 сентября 2023 года. Закон не имеет обратной силы: если ранее не была предусмотрена ответственность за нарушение, то рекламораспространителя не привлекут к ответственности за опубликованную рекламу до 1 сентября 2023 года.</a:t>
            </a: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4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Часто задаваемые вопросы</a:t>
            </a:r>
          </a:p>
          <a:p>
            <a:endParaRPr lang="ru-RU" sz="2000" b="1" dirty="0">
              <a:latin typeface="Myriad Pro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457200" y="370888"/>
            <a:ext cx="82296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1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быть с саморекламой, когда например, эксперт продает в своих соцсетях свой курс? Нужно ли маркировать?</a:t>
            </a:r>
          </a:p>
          <a:p>
            <a:pPr marL="0" indent="0" algn="just" rtl="0">
              <a:lnSpc>
                <a:spcPct val="100000"/>
              </a:lnSpc>
              <a:buNone/>
            </a:pPr>
            <a:br>
              <a:rPr lang="ru-RU" sz="1800" i="0" dirty="0">
                <a:effectLst/>
              </a:rPr>
            </a:br>
            <a:r>
              <a:rPr lang="ru-RU" sz="1800" i="0" dirty="0">
                <a:effectLst/>
              </a:rPr>
              <a:t>Понятия «самореклама» в законе нет.</a:t>
            </a: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1800" i="0" dirty="0">
                <a:effectLst/>
              </a:rPr>
              <a:t>Мы исходим из общего понятия рекламы (информация, распространенная, в нашем случае, в интернете, адресована неопределенному кругу лиц, направленная на привлечение внимания к товару и его продвижение на рынке) и критериев, на какую информацию не распространяется закон о рекламе.</a:t>
            </a: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1800" i="0" dirty="0">
                <a:effectLst/>
              </a:rPr>
              <a:t>Так, не будет являться рекламой информация о товарах/услуг, распространенная на собственном ресурсе продавца, если она носит справочно-информационный характер, то есть в ней указан перечень таких товаров/услуг, стоимость, скидки и акции, условия их приобретения.</a:t>
            </a: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1800" i="0" dirty="0">
                <a:effectLst/>
              </a:rPr>
              <a:t>Таким образом, сведения о своих продуктах на собственном ресурсе не будут являться рекламой, это обычная хозяйственная деятельность продавца, такое же информирование о товарах покупателя, как к оффлайн магазинах.</a:t>
            </a: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2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Часто задаваемые вопросы</a:t>
            </a:r>
          </a:p>
          <a:p>
            <a:endParaRPr lang="ru-RU" sz="2000" b="1" dirty="0">
              <a:latin typeface="Myriad Pro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457200" y="557359"/>
            <a:ext cx="82296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предпринимателям быть с отзывами клиентов? Будет ли считаться рекламой, если клиент размещает в своих соцсетях положительный отзыв о товаре, услуге?</a:t>
            </a:r>
          </a:p>
          <a:p>
            <a:pPr marL="0" indent="0" algn="just" rtl="0">
              <a:lnSpc>
                <a:spcPct val="100000"/>
              </a:lnSpc>
              <a:buNone/>
            </a:pPr>
            <a:br>
              <a:rPr lang="ru-RU" sz="2000" i="0" dirty="0">
                <a:effectLst/>
              </a:rPr>
            </a:br>
            <a:endParaRPr lang="ru-RU" sz="2000" i="0" dirty="0">
              <a:effectLst/>
            </a:endParaRP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2000" i="0" dirty="0">
                <a:effectLst/>
              </a:rPr>
              <a:t>Мы также исходим из соответствия информации критериям рекламы. Обычный отзыв гражданина о каком-то заведении или купленном товаре не преследует цели продвижения товара на рынке и не является рекламой. </a:t>
            </a: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2000" i="0" dirty="0">
                <a:effectLst/>
              </a:rPr>
              <a:t>Если речь идет о сайтах-</a:t>
            </a:r>
            <a:r>
              <a:rPr lang="ru-RU" sz="2000" i="0" dirty="0" err="1">
                <a:effectLst/>
              </a:rPr>
              <a:t>отзовиках</a:t>
            </a:r>
            <a:r>
              <a:rPr lang="ru-RU" sz="2000" i="0" dirty="0">
                <a:effectLst/>
              </a:rPr>
              <a:t>, то информация на них однозначно не будет являться рекламой.</a:t>
            </a: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8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Часто задаваемые вопросы</a:t>
            </a:r>
          </a:p>
          <a:p>
            <a:endParaRPr lang="ru-RU" sz="2000" b="1" dirty="0">
              <a:latin typeface="Myriad Pro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457200" y="534380"/>
            <a:ext cx="82296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 rtl="0">
              <a:lnSpc>
                <a:spcPct val="100000"/>
              </a:lnSpc>
              <a:buNone/>
            </a:pPr>
            <a:r>
              <a:rPr lang="ru-RU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ли рекламой публичная благодарность организации/предпринимателю за оказанную помощь, благотворительность и т.д., размещенная в социальных сетях предпринимателя/организации? </a:t>
            </a:r>
          </a:p>
          <a:p>
            <a:pPr marL="0" indent="0" algn="just" rtl="0">
              <a:lnSpc>
                <a:spcPct val="100000"/>
              </a:lnSpc>
              <a:buNone/>
            </a:pPr>
            <a:br>
              <a:rPr lang="ru-RU" sz="1200" i="0" dirty="0">
                <a:effectLst/>
              </a:rPr>
            </a:br>
            <a:r>
              <a:rPr lang="ru-RU" sz="2000" i="0" dirty="0">
                <a:effectLst/>
              </a:rPr>
              <a:t>В указанной формулировке текст с благодарностью не является рекламой, поскольку не соответствует всем необходимым для рекламы критериям:</a:t>
            </a:r>
          </a:p>
          <a:p>
            <a:r>
              <a:rPr lang="ru-RU" sz="2000" i="0" dirty="0">
                <a:effectLst/>
              </a:rPr>
              <a:t>информация, распространенная любым способом, в любом виде, с использованием любых средств</a:t>
            </a:r>
          </a:p>
          <a:p>
            <a:r>
              <a:rPr lang="ru-RU" sz="2000" i="0" dirty="0">
                <a:effectLst/>
              </a:rPr>
              <a:t>адресована неопределенному кругу лиц</a:t>
            </a:r>
          </a:p>
          <a:p>
            <a:r>
              <a:rPr lang="ru-RU" sz="2000" i="0" dirty="0">
                <a:effectLst/>
              </a:rPr>
              <a:t>направлена на привлечение внимания к товару, продавцу, и его продвижение на рынке</a:t>
            </a: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6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51" y="4620132"/>
            <a:ext cx="1459116" cy="52336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677589" y="-2"/>
            <a:ext cx="1474805" cy="89668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FB87EDC-6B07-09EC-C16D-E4CF7AF7AC77}"/>
              </a:ext>
            </a:extLst>
          </p:cNvPr>
          <p:cNvSpPr/>
          <p:nvPr/>
        </p:nvSpPr>
        <p:spPr>
          <a:xfrm>
            <a:off x="81360" y="1"/>
            <a:ext cx="84580" cy="5227581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8A15DAA-FC97-0C43-A4B0-488AA1EEB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360134" y="4340800"/>
            <a:ext cx="423731" cy="56320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16" y="186622"/>
            <a:ext cx="471053" cy="62610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5AF05CC-2497-3DAC-AE90-C5BBFC22AF3F}"/>
              </a:ext>
            </a:extLst>
          </p:cNvPr>
          <p:cNvSpPr/>
          <p:nvPr/>
        </p:nvSpPr>
        <p:spPr>
          <a:xfrm>
            <a:off x="6282353" y="1352402"/>
            <a:ext cx="2423104" cy="31059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19B7DB5-9541-68A8-21CB-5E35B9BC9E08}"/>
              </a:ext>
            </a:extLst>
          </p:cNvPr>
          <p:cNvSpPr/>
          <p:nvPr/>
        </p:nvSpPr>
        <p:spPr>
          <a:xfrm>
            <a:off x="3392508" y="1352402"/>
            <a:ext cx="2423104" cy="31059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2D7CE3-926F-0015-8DD1-064E50F8D362}"/>
              </a:ext>
            </a:extLst>
          </p:cNvPr>
          <p:cNvSpPr/>
          <p:nvPr/>
        </p:nvSpPr>
        <p:spPr>
          <a:xfrm>
            <a:off x="502665" y="1352402"/>
            <a:ext cx="2423104" cy="31059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15344-58DE-FD2B-3AD9-C13143DB95E0}"/>
              </a:ext>
            </a:extLst>
          </p:cNvPr>
          <p:cNvSpPr txBox="1"/>
          <p:nvPr/>
        </p:nvSpPr>
        <p:spPr>
          <a:xfrm>
            <a:off x="1126530" y="3669896"/>
            <a:ext cx="11753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endParaRPr lang="ru-RU" sz="1350" b="1" dirty="0">
              <a:solidFill>
                <a:srgbClr val="00718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0A8714-34CC-E337-58C0-D7026D333141}"/>
              </a:ext>
            </a:extLst>
          </p:cNvPr>
          <p:cNvSpPr txBox="1"/>
          <p:nvPr/>
        </p:nvSpPr>
        <p:spPr>
          <a:xfrm>
            <a:off x="4016374" y="3669896"/>
            <a:ext cx="11753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endParaRPr lang="ru-RU" sz="1350" b="1" dirty="0">
              <a:solidFill>
                <a:srgbClr val="00718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E1394-789D-50CB-5383-B06F39B3EB6E}"/>
              </a:ext>
            </a:extLst>
          </p:cNvPr>
          <p:cNvSpPr txBox="1"/>
          <p:nvPr/>
        </p:nvSpPr>
        <p:spPr>
          <a:xfrm>
            <a:off x="6790356" y="3669896"/>
            <a:ext cx="155302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00718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endParaRPr lang="ru-RU" sz="1350" b="1" dirty="0">
              <a:solidFill>
                <a:srgbClr val="007183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3FFD290-D6DD-D6E5-B4C8-6EEB6E33790B}"/>
              </a:ext>
            </a:extLst>
          </p:cNvPr>
          <p:cNvSpPr/>
          <p:nvPr/>
        </p:nvSpPr>
        <p:spPr>
          <a:xfrm>
            <a:off x="4168880" y="732965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A5B50-1508-8D87-CE9F-9995ADA26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959" y="1487512"/>
            <a:ext cx="1797677" cy="1797677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CB67F3F2-AD63-EDE1-FA60-B83110E9674A}"/>
              </a:ext>
            </a:extLst>
          </p:cNvPr>
          <p:cNvSpPr/>
          <p:nvPr/>
        </p:nvSpPr>
        <p:spPr>
          <a:xfrm>
            <a:off x="7131690" y="732965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E20B11F-7C95-283B-F5E6-1CAE81071077}"/>
              </a:ext>
            </a:extLst>
          </p:cNvPr>
          <p:cNvSpPr/>
          <p:nvPr/>
        </p:nvSpPr>
        <p:spPr>
          <a:xfrm>
            <a:off x="1279036" y="732965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7DCD8F-8F8C-87FC-4ABB-5D108F7E0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4106" y="899147"/>
            <a:ext cx="478631" cy="4786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50291AD-4766-3525-AEEF-65EB7A1171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8066" y="899147"/>
            <a:ext cx="507206" cy="5072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3F4C8D-12F7-0516-2CE0-09BC849F78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43732" y="896680"/>
            <a:ext cx="507206" cy="5072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0C6DEA0-42CF-3A4E-B579-EDC86E5CC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9431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5B5B232-2CD6-A7BB-6860-9C59BCCE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19" y="186840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43B5C1F-02F1-E294-A94C-3BEF8E9B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4" y="1872569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5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Изменения в Закон о рекламе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323528" y="823800"/>
            <a:ext cx="8568952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Ред. от 30.04.2021 (ФЗ №124-ФЗ от 30.04.2021) установлены положения о социальной рекламе в интернете: </a:t>
            </a:r>
          </a:p>
          <a:p>
            <a:pPr marL="457200"/>
            <a:r>
              <a:rPr lang="ru-RU" sz="2000" dirty="0">
                <a:ea typeface="Cambria" panose="02040503050406030204" pitchFamily="18" charset="0"/>
              </a:rPr>
              <a:t>Правительство РФ определило оператора социальной рекламы</a:t>
            </a:r>
          </a:p>
          <a:p>
            <a:pPr marL="457200"/>
            <a:r>
              <a:rPr lang="ru-RU" sz="2000" dirty="0">
                <a:ea typeface="Cambria" panose="02040503050406030204" pitchFamily="18" charset="0"/>
              </a:rPr>
              <a:t>Оператор социальной рекламы выявляет рекламораспространителей (аудитория </a:t>
            </a:r>
            <a:r>
              <a:rPr lang="en-US" sz="2000" dirty="0">
                <a:ea typeface="Cambria" panose="02040503050406030204" pitchFamily="18" charset="0"/>
              </a:rPr>
              <a:t>&lt;</a:t>
            </a:r>
            <a:r>
              <a:rPr lang="ru-RU" sz="2000" dirty="0">
                <a:ea typeface="Cambria" panose="02040503050406030204" pitchFamily="18" charset="0"/>
              </a:rPr>
              <a:t>100 тыс.), собирает у них сведения о объемах, способах, формах и средствах распространения реклама и прогнозные значения объемов распространения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, организует распространение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 в соответствии с законом, ведет учет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endParaRPr lang="ru-RU" sz="2000" dirty="0">
              <a:ea typeface="Cambria" panose="02040503050406030204" pitchFamily="18" charset="0"/>
            </a:endParaRPr>
          </a:p>
          <a:p>
            <a:pPr marL="457200"/>
            <a:r>
              <a:rPr lang="ru-RU" sz="2000" dirty="0" err="1">
                <a:ea typeface="Cambria" panose="02040503050406030204" pitchFamily="18" charset="0"/>
              </a:rPr>
              <a:t>Соцреклама</a:t>
            </a:r>
            <a:r>
              <a:rPr lang="ru-RU" sz="2000" dirty="0">
                <a:ea typeface="Cambria" panose="02040503050406030204" pitchFamily="18" charset="0"/>
              </a:rPr>
              <a:t>, распространяемая в интернете, должна содержать пометку «социальная реклама», указание на рекламодателя и/или сайт с информацией о рекламодателе</a:t>
            </a:r>
          </a:p>
          <a:p>
            <a:pPr marL="114300" indent="0">
              <a:buFont typeface="Arial" pitchFamily="34" charset="0"/>
              <a:buNone/>
            </a:pPr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3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Изменения в Закон о рекламе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287524" y="586941"/>
            <a:ext cx="8568952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Ответственность в соответствии с Законом о рекламе предусмотрена:</a:t>
            </a:r>
          </a:p>
          <a:p>
            <a:pPr marL="457200"/>
            <a:r>
              <a:rPr lang="ru-RU" sz="2000" dirty="0">
                <a:ea typeface="Cambria" panose="02040503050406030204" pitchFamily="18" charset="0"/>
              </a:rPr>
              <a:t>Для рекламораспространителей за нарушение ч. 16 ст. 18.1 Закона о рекламе - за распространение рекламы в интернете без пометки «реклама» и без указания на рекламодателя и/или сайт, страницу сайта, содержащих информацию о рекламодателей</a:t>
            </a:r>
          </a:p>
          <a:p>
            <a:pPr marL="457200"/>
            <a:r>
              <a:rPr lang="ru-RU" sz="2000" dirty="0">
                <a:ea typeface="Cambria" panose="02040503050406030204" pitchFamily="18" charset="0"/>
              </a:rPr>
              <a:t>Для рекламораспространителей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 (аудитория </a:t>
            </a:r>
            <a:r>
              <a:rPr lang="en-US" sz="2000" dirty="0">
                <a:ea typeface="Cambria" panose="02040503050406030204" pitchFamily="18" charset="0"/>
              </a:rPr>
              <a:t>&lt;</a:t>
            </a:r>
            <a:r>
              <a:rPr lang="ru-RU" sz="2000" dirty="0">
                <a:ea typeface="Cambria" panose="02040503050406030204" pitchFamily="18" charset="0"/>
              </a:rPr>
              <a:t>100 тыс.) за нарушение ч. 3.13, 3.14, 3.19 ст. 10 Закона о рекламе – за нарушение обязанности предоставлять сведения оператору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, распространять бесплатно </a:t>
            </a:r>
            <a:r>
              <a:rPr lang="ru-RU" sz="2000" dirty="0" err="1">
                <a:ea typeface="Cambria" panose="02040503050406030204" pitchFamily="18" charset="0"/>
              </a:rPr>
              <a:t>соцрекламу</a:t>
            </a:r>
            <a:r>
              <a:rPr lang="ru-RU" sz="2000" dirty="0">
                <a:ea typeface="Cambria" panose="02040503050406030204" pitchFamily="18" charset="0"/>
              </a:rPr>
              <a:t>, предоставляемую оператором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; за распространение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 без пометки «социальная реклама» и без указания на рекламодателя и/или сайт с информацией о рекламодателе</a:t>
            </a:r>
          </a:p>
          <a:p>
            <a:pPr marL="457200"/>
            <a:r>
              <a:rPr lang="ru-RU" sz="2000" dirty="0">
                <a:ea typeface="Cambria" panose="02040503050406030204" pitchFamily="18" charset="0"/>
              </a:rPr>
              <a:t>Для операторов рекламной системы за нарушение ч. 3.14, 3.15, 3.16 ст. 10 Закона о рекламе </a:t>
            </a:r>
          </a:p>
          <a:p>
            <a:pPr marL="457200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0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Разграничение компетенции ФАС и Роскомнадзора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287524" y="586941"/>
            <a:ext cx="8568952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  <a:p>
            <a:pPr marL="457200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  <a:p>
            <a:pPr marL="457200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Ч. 16 ст. 18.1 – ФАС России и ее территориальные органы (р</a:t>
            </a:r>
            <a:r>
              <a:rPr lang="ru-RU" sz="2000" dirty="0">
                <a:ea typeface="Cambria" panose="02040503050406030204" pitchFamily="18" charset="0"/>
              </a:rPr>
              <a:t>еклама, распространяемая в интернете, должна содержать пометку «реклама», указание на рекламодателя и/или сайт с информацией о рекламодателе)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  <a:p>
            <a:pPr marL="457200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  <a:p>
            <a:pPr marL="457200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Остальные части ст. 18.1 – Роскомнадзор и его территориальные органы</a:t>
            </a:r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3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Изменения в КоАП РФ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287524" y="586941"/>
            <a:ext cx="8568952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Ч. 15 ст. 14.3 </a:t>
            </a:r>
            <a:r>
              <a:rPr lang="ru-RU" sz="2000" dirty="0">
                <a:ea typeface="Cambria" panose="02040503050406030204" pitchFamily="18" charset="0"/>
              </a:rPr>
              <a:t>непредставление сведений в Роскомнадзор </a:t>
            </a:r>
            <a:r>
              <a:rPr lang="ru-RU" sz="2000" b="0" i="0" u="none" strike="noStrike" baseline="0" dirty="0"/>
              <a:t>- штраф на граждан в размере от 10 до 30 тыс. руб.; на должностных лиц - от 30 до 100 тыс. руб.; на юридических лиц - от 200 до 500 тыс. руб.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  <a:p>
            <a:pPr marL="457200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Ч. 16 ст. 14.3 </a:t>
            </a:r>
            <a:r>
              <a:rPr lang="ru-RU" sz="2000" b="0" i="0" u="none" strike="noStrike" baseline="0" dirty="0"/>
              <a:t>распространение рекламы в интернете без идентификатора рекламы либо нарушение требований к его размещению - штраф на граждан в размере от 30 до 100 тыс. руб.; на должностных лиц - от 100 до 200 тыс. руб.; на юридических лиц - от 100 до 200 тыс. руб.</a:t>
            </a:r>
          </a:p>
          <a:p>
            <a:pPr marL="457200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Ч.ч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. 11-14 ст. 14.3 </a:t>
            </a:r>
            <a:r>
              <a:rPr lang="ru-RU" sz="2000" dirty="0">
                <a:ea typeface="Cambria" panose="02040503050406030204" pitchFamily="18" charset="0"/>
              </a:rPr>
              <a:t>– неисполнение рекламораспространителем, оператором рекламной системы обязанности по направлению оператору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 сведений, по заключению договора на распространение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, по уведомлению оператора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 о </a:t>
            </a:r>
            <a:r>
              <a:rPr lang="ru-RU" sz="2000" dirty="0" err="1">
                <a:ea typeface="Cambria" panose="02040503050406030204" pitchFamily="18" charset="0"/>
              </a:rPr>
              <a:t>распространеннии</a:t>
            </a:r>
            <a:r>
              <a:rPr lang="ru-RU" sz="2000" dirty="0">
                <a:ea typeface="Cambria" panose="02040503050406030204" pitchFamily="18" charset="0"/>
              </a:rPr>
              <a:t> </a:t>
            </a:r>
            <a:r>
              <a:rPr lang="ru-RU" sz="2000" dirty="0" err="1">
                <a:ea typeface="Cambria" panose="02040503050406030204" pitchFamily="18" charset="0"/>
              </a:rPr>
              <a:t>соцрекламы</a:t>
            </a:r>
            <a:r>
              <a:rPr lang="ru-RU" sz="2000" dirty="0">
                <a:ea typeface="Cambria" panose="02040503050406030204" pitchFamily="18" charset="0"/>
              </a:rPr>
              <a:t> оператором рекламной системы на ресурсе рекламораспространителя (п. 3.14 ЗОР)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2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Нарушение за ч. 16 ст. 18.1 Закона о рекламе</a:t>
            </a:r>
          </a:p>
          <a:p>
            <a:endParaRPr lang="ru-RU" sz="2000" b="1" dirty="0">
              <a:latin typeface="Myriad Pro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287524" y="586941"/>
            <a:ext cx="8568952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2000" dirty="0"/>
              <a:t>- распространение рекламы в интернете без пометки «реклама» и без указания на рекламодателя и/или сайт, страницу сайта, содержащих информацию о рекламодателей</a:t>
            </a:r>
          </a:p>
          <a:p>
            <a:pPr marL="457200"/>
            <a:r>
              <a:rPr lang="ru-RU" sz="2000" dirty="0"/>
              <a:t>Полномочия антимонопольных органов</a:t>
            </a:r>
          </a:p>
          <a:p>
            <a:pPr marL="457200"/>
            <a:r>
              <a:rPr lang="ru-RU" sz="2000" dirty="0"/>
              <a:t>Административная ответственность</a:t>
            </a:r>
            <a:r>
              <a:rPr lang="en-US" sz="2000" dirty="0"/>
              <a:t> </a:t>
            </a:r>
            <a:r>
              <a:rPr lang="ru-RU" sz="2000" dirty="0"/>
              <a:t>предусмотрена  ч. 1 ст. 14.3 КоАП РФ:</a:t>
            </a:r>
          </a:p>
          <a:p>
            <a:pPr marL="114300" indent="0">
              <a:buNone/>
            </a:pPr>
            <a:r>
              <a:rPr lang="ru-RU" sz="2000" dirty="0"/>
              <a:t>нарушение рекламодателем, </a:t>
            </a:r>
            <a:r>
              <a:rPr lang="ru-RU" sz="2000" dirty="0" err="1"/>
              <a:t>рекламопроизводителем</a:t>
            </a:r>
            <a:r>
              <a:rPr lang="ru-RU" sz="2000" dirty="0"/>
              <a:t> или рекламораспространителем законодательства о рекламе, за исключением случаев, предусмотренных частями 2 - 17 настоящей статьи, частью 4 статьи 14.3.1, статьями 14.37, 14.38, 19.31 настоящего Кодекса, - штраф на граждан в размере от 2 тыс. до 2500 рублей; на должностных лиц - от 4 до 20 тыс. рублей; на юридических лиц - от 100 до 500 тыс. рублей</a:t>
            </a: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9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Определения</a:t>
            </a:r>
          </a:p>
          <a:p>
            <a:endParaRPr lang="ru-RU" sz="2000" b="1" dirty="0">
              <a:latin typeface="Myriad Pro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287524" y="586941"/>
            <a:ext cx="8568952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еклама</a:t>
            </a:r>
            <a:r>
              <a:rPr lang="ru-RU" sz="2000" b="0" i="0" u="none" strike="noStrike" baseline="0" dirty="0"/>
              <a:t> 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</a:t>
            </a:r>
          </a:p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оциальная реклама </a:t>
            </a:r>
            <a:r>
              <a:rPr lang="ru-RU" sz="2000" b="0" i="0" u="none" strike="noStrike" baseline="0" dirty="0"/>
              <a:t>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достижение благотворительных и иных общественно полезных целей, а также обеспечение интересов государства</a:t>
            </a: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3DC7D-36D6-45C3-4B05-5BBC5514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8874" y="0"/>
            <a:ext cx="39193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8FC5E-8B95-25DA-0210-13B8AA4E4CD2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602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Myriad Pro"/>
              </a:rPr>
              <a:t>Не реклама в понимании Закона о рекламе</a:t>
            </a:r>
          </a:p>
          <a:p>
            <a:endParaRPr lang="ru-RU" sz="2000" b="1" dirty="0">
              <a:latin typeface="Myriad Pro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1ED41A7-7496-7318-D818-FBC5EA423D36}"/>
              </a:ext>
            </a:extLst>
          </p:cNvPr>
          <p:cNvSpPr txBox="1">
            <a:spLocks/>
          </p:cNvSpPr>
          <p:nvPr/>
        </p:nvSpPr>
        <p:spPr>
          <a:xfrm>
            <a:off x="287524" y="586941"/>
            <a:ext cx="8568952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0" i="0" u="none" strike="noStrike" baseline="0" dirty="0"/>
              <a:t>1) политическая реклама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/>
              <a:t>2) информация, доведение которой до потребителя обязательно 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/>
              <a:t>3) справочно-информационные и аналитические материалы 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/>
              <a:t>4) сообщения органов власти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/>
              <a:t>5) вывески и указатели, не содержащие сведений рекламного характера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/>
              <a:t>6) объявления физических лиц или юридических лиц, не связанные с осуществлением предпринимательской деятельности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/>
              <a:t>7) информация о товаре, его изготовителе, об импортере или экспортере, размещенная на товаре или его упаковке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/>
              <a:t>8)  любые элементы оформления товара, помещенные на товаре или его упаковке и не относящиеся к другому товару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/>
              <a:t>9) упоминания о товаре, об изготовителе или о продавце товара, которые органично интегрированы в произведения науки, литературы или искусства и сами по себе не являются сведениями рекламного характера</a:t>
            </a:r>
            <a:endParaRPr lang="ru-RU" sz="1800" b="0" i="0" u="none" strike="noStrike" baseline="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457200"/>
            <a:endParaRPr lang="ru-RU" sz="2000" dirty="0">
              <a:ea typeface="Cambria" panose="02040503050406030204" pitchFamily="18" charset="0"/>
            </a:endParaRPr>
          </a:p>
          <a:p>
            <a:pPr marL="114300" indent="0">
              <a:buFont typeface="Arial" pitchFamily="34" charset="0"/>
              <a:buNone/>
            </a:pPr>
            <a:endParaRPr lang="ru-RU" sz="2000" dirty="0">
              <a:latin typeface="Myriad Pro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0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1354</Words>
  <Application>Microsoft Office PowerPoint</Application>
  <PresentationFormat>Экран (16:9)</PresentationFormat>
  <Paragraphs>94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(Основной текст)</vt:lpstr>
      <vt:lpstr>Georgia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 Nosov</dc:creator>
  <cp:lastModifiedBy>Безбородова Марина Александровна</cp:lastModifiedBy>
  <cp:revision>121</cp:revision>
  <cp:lastPrinted>2023-07-14T02:16:19Z</cp:lastPrinted>
  <dcterms:created xsi:type="dcterms:W3CDTF">2021-09-13T08:59:09Z</dcterms:created>
  <dcterms:modified xsi:type="dcterms:W3CDTF">2023-10-06T09:45:38Z</dcterms:modified>
</cp:coreProperties>
</file>